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sldIdLst>
    <p:sldId id="257" r:id="rId2"/>
    <p:sldId id="4084" r:id="rId3"/>
    <p:sldId id="4096" r:id="rId4"/>
    <p:sldId id="748" r:id="rId5"/>
    <p:sldId id="713" r:id="rId6"/>
    <p:sldId id="726" r:id="rId7"/>
    <p:sldId id="4074" r:id="rId8"/>
    <p:sldId id="502" r:id="rId9"/>
    <p:sldId id="503" r:id="rId10"/>
    <p:sldId id="504" r:id="rId11"/>
    <p:sldId id="505" r:id="rId12"/>
    <p:sldId id="460" r:id="rId13"/>
    <p:sldId id="461" r:id="rId14"/>
    <p:sldId id="462" r:id="rId15"/>
    <p:sldId id="464" r:id="rId16"/>
    <p:sldId id="475" r:id="rId17"/>
    <p:sldId id="4097" r:id="rId18"/>
    <p:sldId id="4098" r:id="rId19"/>
    <p:sldId id="4099" r:id="rId20"/>
    <p:sldId id="4100" r:id="rId21"/>
    <p:sldId id="4086" r:id="rId22"/>
    <p:sldId id="4087" r:id="rId23"/>
    <p:sldId id="4088" r:id="rId24"/>
    <p:sldId id="4089" r:id="rId25"/>
    <p:sldId id="4090" r:id="rId26"/>
    <p:sldId id="4091" r:id="rId27"/>
    <p:sldId id="4101" r:id="rId28"/>
    <p:sldId id="360" r:id="rId29"/>
    <p:sldId id="4104" r:id="rId30"/>
    <p:sldId id="4102" r:id="rId31"/>
    <p:sldId id="4103" r:id="rId32"/>
    <p:sldId id="4085" r:id="rId33"/>
    <p:sldId id="522" r:id="rId34"/>
    <p:sldId id="405" r:id="rId35"/>
    <p:sldId id="361" r:id="rId36"/>
    <p:sldId id="284" r:id="rId37"/>
    <p:sldId id="285" r:id="rId38"/>
    <p:sldId id="286" r:id="rId39"/>
    <p:sldId id="4092" r:id="rId4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39" autoAdjust="0"/>
    <p:restoredTop sz="94660"/>
  </p:normalViewPr>
  <p:slideViewPr>
    <p:cSldViewPr snapToGrid="0">
      <p:cViewPr varScale="1">
        <p:scale>
          <a:sx n="73" d="100"/>
          <a:sy n="73" d="100"/>
        </p:scale>
        <p:origin x="840" y="60"/>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2024/1/15</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7</a:t>
            </a:fld>
            <a:endParaRPr lang="zh-TW" altLang="en-US"/>
          </a:p>
        </p:txBody>
      </p:sp>
    </p:spTree>
    <p:extLst>
      <p:ext uri="{BB962C8B-B14F-4D97-AF65-F5344CB8AC3E}">
        <p14:creationId xmlns:p14="http://schemas.microsoft.com/office/powerpoint/2010/main" val="138659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2024/1/15</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2024/1/15</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2024/1/15</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2024/1/15</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jpe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2.tiff"/><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 (2)</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53129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descr="一張含有 文字, 電子用品 的圖片&#10;&#10;自動產生的描述">
            <a:extLst>
              <a:ext uri="{FF2B5EF4-FFF2-40B4-BE49-F238E27FC236}">
                <a16:creationId xmlns:a16="http://schemas.microsoft.com/office/drawing/2014/main" id="{543C7BBE-BDFB-4F01-A03C-5294C9D76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10</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F97EE36C-21F9-F11C-E092-CB5351546F63}"/>
              </a:ext>
            </a:extLst>
          </p:cNvPr>
          <p:cNvPicPr>
            <a:picLocks noChangeAspect="1"/>
          </p:cNvPicPr>
          <p:nvPr/>
        </p:nvPicPr>
        <p:blipFill rotWithShape="1">
          <a:blip r:embed="rId5"/>
          <a:srcRect l="2468"/>
          <a:stretch/>
        </p:blipFill>
        <p:spPr>
          <a:xfrm>
            <a:off x="4635309" y="1447082"/>
            <a:ext cx="4310766" cy="590580"/>
          </a:xfrm>
          <a:prstGeom prst="rect">
            <a:avLst/>
          </a:prstGeom>
        </p:spPr>
      </p:pic>
    </p:spTree>
    <p:extLst>
      <p:ext uri="{BB962C8B-B14F-4D97-AF65-F5344CB8AC3E}">
        <p14:creationId xmlns:p14="http://schemas.microsoft.com/office/powerpoint/2010/main" val="4160697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11</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9" name="圖片 8" descr="一張含有 文字, 電子用品 的圖片&#10;&#10;自動產生的描述">
            <a:extLst>
              <a:ext uri="{FF2B5EF4-FFF2-40B4-BE49-F238E27FC236}">
                <a16:creationId xmlns:a16="http://schemas.microsoft.com/office/drawing/2014/main" id="{5EDD2BBB-1546-4BEF-BEDB-7CAEE18D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pic>
        <p:nvPicPr>
          <p:cNvPr id="11" name="圖片 10">
            <a:extLst>
              <a:ext uri="{FF2B5EF4-FFF2-40B4-BE49-F238E27FC236}">
                <a16:creationId xmlns:a16="http://schemas.microsoft.com/office/drawing/2014/main" id="{86E19F18-FF71-4EF2-99B2-16B3D3CC82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2" name="群組 1">
            <a:extLst>
              <a:ext uri="{FF2B5EF4-FFF2-40B4-BE49-F238E27FC236}">
                <a16:creationId xmlns:a16="http://schemas.microsoft.com/office/drawing/2014/main" id="{08E63DCD-35BC-8755-C94C-1B38584FDB8A}"/>
              </a:ext>
            </a:extLst>
          </p:cNvPr>
          <p:cNvGrpSpPr/>
          <p:nvPr/>
        </p:nvGrpSpPr>
        <p:grpSpPr>
          <a:xfrm>
            <a:off x="4565426" y="1161030"/>
            <a:ext cx="4503005" cy="1212401"/>
            <a:chOff x="4565426" y="1161030"/>
            <a:chExt cx="4503005" cy="1212401"/>
          </a:xfrm>
        </p:grpSpPr>
        <p:pic>
          <p:nvPicPr>
            <p:cNvPr id="8" name="圖片 7">
              <a:extLst>
                <a:ext uri="{FF2B5EF4-FFF2-40B4-BE49-F238E27FC236}">
                  <a16:creationId xmlns:a16="http://schemas.microsoft.com/office/drawing/2014/main" id="{67E99B98-8926-F0E5-8DB4-73684DC4DF54}"/>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B65BCF13-6AA4-490C-C28A-345CEFB76E77}"/>
                </a:ext>
              </a:extLst>
            </p:cNvPr>
            <p:cNvPicPr>
              <a:picLocks noChangeAspect="1"/>
            </p:cNvPicPr>
            <p:nvPr/>
          </p:nvPicPr>
          <p:blipFill>
            <a:blip r:embed="rId5"/>
            <a:stretch>
              <a:fillRect/>
            </a:stretch>
          </p:blipFill>
          <p:spPr>
            <a:xfrm>
              <a:off x="4565427" y="1851778"/>
              <a:ext cx="4503004" cy="521653"/>
            </a:xfrm>
            <a:prstGeom prst="rect">
              <a:avLst/>
            </a:prstGeom>
          </p:spPr>
        </p:pic>
      </p:grpSp>
    </p:spTree>
    <p:extLst>
      <p:ext uri="{BB962C8B-B14F-4D97-AF65-F5344CB8AC3E}">
        <p14:creationId xmlns:p14="http://schemas.microsoft.com/office/powerpoint/2010/main" val="1796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12</a:t>
            </a:fld>
            <a:endParaRPr lang="zh-TW" altLang="en-US" dirty="0"/>
          </a:p>
        </p:txBody>
      </p:sp>
      <p:grpSp>
        <p:nvGrpSpPr>
          <p:cNvPr id="7" name="群組 6">
            <a:extLst>
              <a:ext uri="{FF2B5EF4-FFF2-40B4-BE49-F238E27FC236}">
                <a16:creationId xmlns:a16="http://schemas.microsoft.com/office/drawing/2014/main" id="{2859180E-513D-4BD0-8141-BFF5632570DA}"/>
              </a:ext>
            </a:extLst>
          </p:cNvPr>
          <p:cNvGrpSpPr/>
          <p:nvPr/>
        </p:nvGrpSpPr>
        <p:grpSpPr>
          <a:xfrm>
            <a:off x="1917284" y="1930983"/>
            <a:ext cx="3127805" cy="2329460"/>
            <a:chOff x="87397" y="2825529"/>
            <a:chExt cx="4546023" cy="3385694"/>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87397" y="2825529"/>
              <a:ext cx="4546023" cy="3385694"/>
              <a:chOff x="87397" y="2825529"/>
              <a:chExt cx="4546023" cy="3385694"/>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012616" y="2825529"/>
                <a:ext cx="1269442" cy="46357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639292" y="3628595"/>
              <a:ext cx="1886095" cy="4473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(-0.97, 3.45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A89539E3-E4CF-435A-9535-047B05BB978F}"/>
              </a:ext>
            </a:extLst>
          </p:cNvPr>
          <p:cNvGrpSpPr/>
          <p:nvPr/>
        </p:nvGrpSpPr>
        <p:grpSpPr>
          <a:xfrm>
            <a:off x="5551288" y="1928723"/>
            <a:ext cx="3127248" cy="2331720"/>
            <a:chOff x="4597977" y="2837575"/>
            <a:chExt cx="4546023" cy="3373648"/>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597977" y="2837575"/>
              <a:ext cx="4546023" cy="3373648"/>
              <a:chOff x="4597977" y="2837575"/>
              <a:chExt cx="4546023" cy="337364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497430" y="2837575"/>
                <a:ext cx="1250102" cy="449620"/>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6911840" y="3646252"/>
              <a:ext cx="1864934" cy="44530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(-0.47, 7.73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6" y="1127297"/>
            <a:ext cx="7701115"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 experiments</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endParaRPr lang="zh-TW" altLang="en-US" dirty="0"/>
          </a:p>
        </p:txBody>
      </p:sp>
      <p:sp>
        <p:nvSpPr>
          <p:cNvPr id="20" name="文字方塊 19">
            <a:extLst>
              <a:ext uri="{FF2B5EF4-FFF2-40B4-BE49-F238E27FC236}">
                <a16:creationId xmlns:a16="http://schemas.microsoft.com/office/drawing/2014/main" id="{799A008A-CB1D-4DA1-8278-C7B469DFA9B4}"/>
              </a:ext>
            </a:extLst>
          </p:cNvPr>
          <p:cNvSpPr txBox="1"/>
          <p:nvPr/>
        </p:nvSpPr>
        <p:spPr>
          <a:xfrm>
            <a:off x="73652" y="2904807"/>
            <a:ext cx="1664859" cy="369332"/>
          </a:xfrm>
          <a:prstGeom prst="rect">
            <a:avLst/>
          </a:prstGeom>
          <a:noFill/>
        </p:spPr>
        <p:txBody>
          <a:bodyPr wrap="square">
            <a:spAutoFit/>
          </a:bodyPr>
          <a:lstStyle/>
          <a:p>
            <a:r>
              <a:rPr lang="en-US" altLang="zh-TW" dirty="0"/>
              <a:t>SUMMIT Test 2</a:t>
            </a:r>
          </a:p>
        </p:txBody>
      </p:sp>
      <p:grpSp>
        <p:nvGrpSpPr>
          <p:cNvPr id="22" name="群組 21">
            <a:extLst>
              <a:ext uri="{FF2B5EF4-FFF2-40B4-BE49-F238E27FC236}">
                <a16:creationId xmlns:a16="http://schemas.microsoft.com/office/drawing/2014/main" id="{525E32F9-85ED-41B9-A91A-5173D15A9C07}"/>
              </a:ext>
            </a:extLst>
          </p:cNvPr>
          <p:cNvGrpSpPr/>
          <p:nvPr/>
        </p:nvGrpSpPr>
        <p:grpSpPr>
          <a:xfrm>
            <a:off x="1917284" y="4206111"/>
            <a:ext cx="3127248" cy="2442330"/>
            <a:chOff x="87397" y="2771570"/>
            <a:chExt cx="4546023" cy="3439653"/>
          </a:xfrm>
        </p:grpSpPr>
        <p:grpSp>
          <p:nvGrpSpPr>
            <p:cNvPr id="23" name="群組 22">
              <a:extLst>
                <a:ext uri="{FF2B5EF4-FFF2-40B4-BE49-F238E27FC236}">
                  <a16:creationId xmlns:a16="http://schemas.microsoft.com/office/drawing/2014/main" id="{8975B459-AE55-41F7-9E09-7DEDE1D1F61A}"/>
                </a:ext>
              </a:extLst>
            </p:cNvPr>
            <p:cNvGrpSpPr/>
            <p:nvPr/>
          </p:nvGrpSpPr>
          <p:grpSpPr>
            <a:xfrm>
              <a:off x="87397" y="2771570"/>
              <a:ext cx="4546023" cy="3439653"/>
              <a:chOff x="87397" y="2771570"/>
              <a:chExt cx="4546023" cy="3439653"/>
            </a:xfrm>
          </p:grpSpPr>
          <p:pic>
            <p:nvPicPr>
              <p:cNvPr id="25" name="圖片 24">
                <a:extLst>
                  <a:ext uri="{FF2B5EF4-FFF2-40B4-BE49-F238E27FC236}">
                    <a16:creationId xmlns:a16="http://schemas.microsoft.com/office/drawing/2014/main" id="{56DEC9DE-DF74-4A37-B47D-1CD3C1FA36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26" name="文字方塊 25">
                <a:extLst>
                  <a:ext uri="{FF2B5EF4-FFF2-40B4-BE49-F238E27FC236}">
                    <a16:creationId xmlns:a16="http://schemas.microsoft.com/office/drawing/2014/main" id="{B1D18291-4473-4906-814B-429894B3018A}"/>
                  </a:ext>
                </a:extLst>
              </p:cNvPr>
              <p:cNvSpPr txBox="1"/>
              <p:nvPr/>
            </p:nvSpPr>
            <p:spPr>
              <a:xfrm>
                <a:off x="1911898" y="2771570"/>
                <a:ext cx="1470879"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4" name="文字方塊 23">
              <a:extLst>
                <a:ext uri="{FF2B5EF4-FFF2-40B4-BE49-F238E27FC236}">
                  <a16:creationId xmlns:a16="http://schemas.microsoft.com/office/drawing/2014/main" id="{3EB63A0B-E699-44AB-8728-0B1EFB0624F6}"/>
                </a:ext>
              </a:extLst>
            </p:cNvPr>
            <p:cNvSpPr txBox="1"/>
            <p:nvPr/>
          </p:nvSpPr>
          <p:spPr>
            <a:xfrm>
              <a:off x="2647338" y="3703715"/>
              <a:ext cx="1855148"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(-0.34, 8.60</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7" name="群組 26">
            <a:extLst>
              <a:ext uri="{FF2B5EF4-FFF2-40B4-BE49-F238E27FC236}">
                <a16:creationId xmlns:a16="http://schemas.microsoft.com/office/drawing/2014/main" id="{81311FAD-4BF3-4F96-AC47-E9C22D268E2A}"/>
              </a:ext>
            </a:extLst>
          </p:cNvPr>
          <p:cNvGrpSpPr/>
          <p:nvPr/>
        </p:nvGrpSpPr>
        <p:grpSpPr>
          <a:xfrm>
            <a:off x="5566036" y="4198022"/>
            <a:ext cx="3127248" cy="2449704"/>
            <a:chOff x="4597977" y="2761185"/>
            <a:chExt cx="4546023" cy="3450038"/>
          </a:xfrm>
        </p:grpSpPr>
        <p:grpSp>
          <p:nvGrpSpPr>
            <p:cNvPr id="28" name="群組 27">
              <a:extLst>
                <a:ext uri="{FF2B5EF4-FFF2-40B4-BE49-F238E27FC236}">
                  <a16:creationId xmlns:a16="http://schemas.microsoft.com/office/drawing/2014/main" id="{2935AC0F-6FB2-48A9-AE7B-B5A03B50716F}"/>
                </a:ext>
              </a:extLst>
            </p:cNvPr>
            <p:cNvGrpSpPr/>
            <p:nvPr/>
          </p:nvGrpSpPr>
          <p:grpSpPr>
            <a:xfrm>
              <a:off x="4597977" y="2761185"/>
              <a:ext cx="4546023" cy="3450038"/>
              <a:chOff x="4597977" y="2761185"/>
              <a:chExt cx="4546023" cy="3450038"/>
            </a:xfrm>
          </p:grpSpPr>
          <p:pic>
            <p:nvPicPr>
              <p:cNvPr id="30" name="圖片 29">
                <a:extLst>
                  <a:ext uri="{FF2B5EF4-FFF2-40B4-BE49-F238E27FC236}">
                    <a16:creationId xmlns:a16="http://schemas.microsoft.com/office/drawing/2014/main" id="{BB0D03B1-BDED-4D28-9A1B-05E4972892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31" name="文字方塊 30">
                <a:extLst>
                  <a:ext uri="{FF2B5EF4-FFF2-40B4-BE49-F238E27FC236}">
                    <a16:creationId xmlns:a16="http://schemas.microsoft.com/office/drawing/2014/main" id="{3A53249B-FB51-478C-9CD2-A1D5552F1774}"/>
                  </a:ext>
                </a:extLst>
              </p:cNvPr>
              <p:cNvSpPr txBox="1"/>
              <p:nvPr/>
            </p:nvSpPr>
            <p:spPr>
              <a:xfrm>
                <a:off x="6422095" y="2761185"/>
                <a:ext cx="1400773"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9" name="文字方塊 28">
              <a:extLst>
                <a:ext uri="{FF2B5EF4-FFF2-40B4-BE49-F238E27FC236}">
                  <a16:creationId xmlns:a16="http://schemas.microsoft.com/office/drawing/2014/main" id="{09DE08FD-786E-4E91-B060-21A95A23F2E7}"/>
                </a:ext>
              </a:extLst>
            </p:cNvPr>
            <p:cNvSpPr txBox="1"/>
            <p:nvPr/>
          </p:nvSpPr>
          <p:spPr>
            <a:xfrm>
              <a:off x="7065667" y="3704721"/>
              <a:ext cx="1903502"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(-1.31, 7.39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8" name="文字方塊 17">
            <a:extLst>
              <a:ext uri="{FF2B5EF4-FFF2-40B4-BE49-F238E27FC236}">
                <a16:creationId xmlns:a16="http://schemas.microsoft.com/office/drawing/2014/main" id="{D32A9486-BE04-4EFC-A573-93F63C856C2D}"/>
              </a:ext>
            </a:extLst>
          </p:cNvPr>
          <p:cNvSpPr txBox="1"/>
          <p:nvPr/>
        </p:nvSpPr>
        <p:spPr>
          <a:xfrm>
            <a:off x="73651" y="5403180"/>
            <a:ext cx="1664859" cy="369332"/>
          </a:xfrm>
          <a:prstGeom prst="rect">
            <a:avLst/>
          </a:prstGeom>
          <a:noFill/>
        </p:spPr>
        <p:txBody>
          <a:bodyPr wrap="square">
            <a:spAutoFit/>
          </a:bodyPr>
          <a:lstStyle/>
          <a:p>
            <a:r>
              <a:rPr lang="en-US" altLang="zh-TW" dirty="0"/>
              <a:t>SUMMIT Test 3</a:t>
            </a:r>
          </a:p>
        </p:txBody>
      </p:sp>
      <p:sp>
        <p:nvSpPr>
          <p:cNvPr id="16" name="標題 1">
            <a:extLst>
              <a:ext uri="{FF2B5EF4-FFF2-40B4-BE49-F238E27FC236}">
                <a16:creationId xmlns:a16="http://schemas.microsoft.com/office/drawing/2014/main" id="{EF784473-CBD8-AC19-CFCB-0507C0BDA4CA}"/>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3719655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13</a:t>
            </a:fld>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87397" y="2603495"/>
            <a:ext cx="4546023" cy="3240023"/>
            <a:chOff x="87397" y="2946395"/>
            <a:chExt cx="4546023" cy="3240023"/>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61028"/>
              <a:ext cx="4546023" cy="312539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574517" y="294639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597977" y="2584445"/>
            <a:ext cx="4546022" cy="3283878"/>
            <a:chOff x="4597977" y="2927345"/>
            <a:chExt cx="4546022"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2"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916310"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424255" y="2651755"/>
            <a:ext cx="219164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(-0.86, 2.47</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4801462" y="2627054"/>
            <a:ext cx="2114848"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(-1.43, 7.23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 experiments</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p>
          <a:p>
            <a:pPr marL="742950" lvl="1" indent="-285750">
              <a:buFont typeface="Arial" panose="020B0604020202020204" pitchFamily="34" charset="0"/>
              <a:buChar char="•"/>
            </a:pPr>
            <a:r>
              <a:rPr lang="en-US" altLang="zh-TW" dirty="0"/>
              <a:t>SUMMIT with precise sliding</a:t>
            </a:r>
            <a:endParaRPr lang="zh-TW" altLang="en-US" dirty="0"/>
          </a:p>
        </p:txBody>
      </p:sp>
      <p:sp>
        <p:nvSpPr>
          <p:cNvPr id="9" name="標題 1">
            <a:extLst>
              <a:ext uri="{FF2B5EF4-FFF2-40B4-BE49-F238E27FC236}">
                <a16:creationId xmlns:a16="http://schemas.microsoft.com/office/drawing/2014/main" id="{05D84AF6-1A7A-073A-DB79-2E4375F5DC9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296889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14</a:t>
            </a:fld>
            <a:endParaRPr lang="zh-TW" altLang="en-US" dirty="0"/>
          </a:p>
        </p:txBody>
      </p:sp>
      <p:grpSp>
        <p:nvGrpSpPr>
          <p:cNvPr id="7" name="群組 6">
            <a:extLst>
              <a:ext uri="{FF2B5EF4-FFF2-40B4-BE49-F238E27FC236}">
                <a16:creationId xmlns:a16="http://schemas.microsoft.com/office/drawing/2014/main" id="{644A8A71-2F3E-41D6-AC4E-FDCD3C13EE0B}"/>
              </a:ext>
            </a:extLst>
          </p:cNvPr>
          <p:cNvGrpSpPr/>
          <p:nvPr/>
        </p:nvGrpSpPr>
        <p:grpSpPr>
          <a:xfrm>
            <a:off x="2265863" y="1865090"/>
            <a:ext cx="3127248" cy="2449704"/>
            <a:chOff x="123476" y="2761185"/>
            <a:chExt cx="4473864" cy="3450038"/>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123476" y="2761185"/>
              <a:ext cx="4473864" cy="3450038"/>
              <a:chOff x="123476" y="2761185"/>
              <a:chExt cx="4473864" cy="345003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1950879" y="2761185"/>
                <a:ext cx="1392914"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177287" y="2825300"/>
              <a:ext cx="1911885"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(-0.57, 1.01</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064B6B5B-A752-481E-815F-F22DFA1AF8B7}"/>
              </a:ext>
            </a:extLst>
          </p:cNvPr>
          <p:cNvGrpSpPr/>
          <p:nvPr/>
        </p:nvGrpSpPr>
        <p:grpSpPr>
          <a:xfrm>
            <a:off x="5610318" y="1857716"/>
            <a:ext cx="3076482" cy="2457078"/>
            <a:chOff x="4634056" y="2750800"/>
            <a:chExt cx="4473864" cy="3460423"/>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634056" y="2750800"/>
              <a:ext cx="4473864" cy="3460423"/>
              <a:chOff x="4634056" y="2750800"/>
              <a:chExt cx="4473864" cy="3460423"/>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505493" y="2750800"/>
                <a:ext cx="1233974"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4670218" y="2831060"/>
              <a:ext cx="1932540"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(-1.32, 0.45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7" y="1129447"/>
            <a:ext cx="711855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 experiments</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endParaRPr lang="zh-TW" altLang="en-US" dirty="0"/>
          </a:p>
        </p:txBody>
      </p:sp>
      <p:sp>
        <p:nvSpPr>
          <p:cNvPr id="13" name="文字方塊 12">
            <a:extLst>
              <a:ext uri="{FF2B5EF4-FFF2-40B4-BE49-F238E27FC236}">
                <a16:creationId xmlns:a16="http://schemas.microsoft.com/office/drawing/2014/main" id="{22ACBF81-6CE4-4AD0-8B73-E126A24ED86E}"/>
              </a:ext>
            </a:extLst>
          </p:cNvPr>
          <p:cNvSpPr txBox="1"/>
          <p:nvPr/>
        </p:nvSpPr>
        <p:spPr>
          <a:xfrm>
            <a:off x="265378" y="2956427"/>
            <a:ext cx="1664859" cy="369332"/>
          </a:xfrm>
          <a:prstGeom prst="rect">
            <a:avLst/>
          </a:prstGeom>
          <a:noFill/>
        </p:spPr>
        <p:txBody>
          <a:bodyPr wrap="square">
            <a:spAutoFit/>
          </a:bodyPr>
          <a:lstStyle/>
          <a:p>
            <a:r>
              <a:rPr lang="en-US" altLang="zh-TW" dirty="0"/>
              <a:t>SUMMIT Test 2</a:t>
            </a:r>
          </a:p>
        </p:txBody>
      </p:sp>
      <p:grpSp>
        <p:nvGrpSpPr>
          <p:cNvPr id="20" name="群組 19">
            <a:extLst>
              <a:ext uri="{FF2B5EF4-FFF2-40B4-BE49-F238E27FC236}">
                <a16:creationId xmlns:a16="http://schemas.microsoft.com/office/drawing/2014/main" id="{CEAE3B1C-7B6D-46A9-9F7F-E5C4A7704E99}"/>
              </a:ext>
            </a:extLst>
          </p:cNvPr>
          <p:cNvGrpSpPr/>
          <p:nvPr/>
        </p:nvGrpSpPr>
        <p:grpSpPr>
          <a:xfrm>
            <a:off x="2265863" y="4247215"/>
            <a:ext cx="3127248" cy="2546454"/>
            <a:chOff x="123476" y="2798891"/>
            <a:chExt cx="4473864" cy="3412332"/>
          </a:xfrm>
        </p:grpSpPr>
        <p:grpSp>
          <p:nvGrpSpPr>
            <p:cNvPr id="21" name="群組 20">
              <a:extLst>
                <a:ext uri="{FF2B5EF4-FFF2-40B4-BE49-F238E27FC236}">
                  <a16:creationId xmlns:a16="http://schemas.microsoft.com/office/drawing/2014/main" id="{5B17FC3E-8A59-4FBB-B3B9-50D2CFAAE6E4}"/>
                </a:ext>
              </a:extLst>
            </p:cNvPr>
            <p:cNvGrpSpPr/>
            <p:nvPr/>
          </p:nvGrpSpPr>
          <p:grpSpPr>
            <a:xfrm>
              <a:off x="123476" y="2798891"/>
              <a:ext cx="4473864" cy="3412332"/>
              <a:chOff x="123476" y="2798891"/>
              <a:chExt cx="4473864" cy="3412332"/>
            </a:xfrm>
          </p:grpSpPr>
          <p:pic>
            <p:nvPicPr>
              <p:cNvPr id="23" name="圖片 22">
                <a:extLst>
                  <a:ext uri="{FF2B5EF4-FFF2-40B4-BE49-F238E27FC236}">
                    <a16:creationId xmlns:a16="http://schemas.microsoft.com/office/drawing/2014/main" id="{3E146AB5-63A5-44FD-AE4B-734C58C262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24" name="文字方塊 23">
                <a:extLst>
                  <a:ext uri="{FF2B5EF4-FFF2-40B4-BE49-F238E27FC236}">
                    <a16:creationId xmlns:a16="http://schemas.microsoft.com/office/drawing/2014/main" id="{A7C702B8-D108-43FB-8F98-E5D0B6964A53}"/>
                  </a:ext>
                </a:extLst>
              </p:cNvPr>
              <p:cNvSpPr txBox="1"/>
              <p:nvPr/>
            </p:nvSpPr>
            <p:spPr>
              <a:xfrm>
                <a:off x="1917333" y="2798891"/>
                <a:ext cx="1460006" cy="49491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2" name="文字方塊 21">
              <a:extLst>
                <a:ext uri="{FF2B5EF4-FFF2-40B4-BE49-F238E27FC236}">
                  <a16:creationId xmlns:a16="http://schemas.microsoft.com/office/drawing/2014/main" id="{9170B95A-24DB-4531-91DC-8B7B6E6D0AEF}"/>
                </a:ext>
              </a:extLst>
            </p:cNvPr>
            <p:cNvSpPr txBox="1"/>
            <p:nvPr/>
          </p:nvSpPr>
          <p:spPr>
            <a:xfrm>
              <a:off x="1043608" y="3462753"/>
              <a:ext cx="2050035" cy="4124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(-0.20, 0.89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5" name="群組 24">
            <a:extLst>
              <a:ext uri="{FF2B5EF4-FFF2-40B4-BE49-F238E27FC236}">
                <a16:creationId xmlns:a16="http://schemas.microsoft.com/office/drawing/2014/main" id="{01A1287B-5FA4-4562-9942-BF069F70DF3E}"/>
              </a:ext>
            </a:extLst>
          </p:cNvPr>
          <p:cNvGrpSpPr/>
          <p:nvPr/>
        </p:nvGrpSpPr>
        <p:grpSpPr>
          <a:xfrm>
            <a:off x="5619547" y="4247215"/>
            <a:ext cx="3121403" cy="2546454"/>
            <a:chOff x="4597977" y="2799217"/>
            <a:chExt cx="4546023" cy="3403650"/>
          </a:xfrm>
        </p:grpSpPr>
        <p:grpSp>
          <p:nvGrpSpPr>
            <p:cNvPr id="26" name="群組 25">
              <a:extLst>
                <a:ext uri="{FF2B5EF4-FFF2-40B4-BE49-F238E27FC236}">
                  <a16:creationId xmlns:a16="http://schemas.microsoft.com/office/drawing/2014/main" id="{C0AF3D74-7547-4E07-8615-999AFA5FDC3C}"/>
                </a:ext>
              </a:extLst>
            </p:cNvPr>
            <p:cNvGrpSpPr/>
            <p:nvPr/>
          </p:nvGrpSpPr>
          <p:grpSpPr>
            <a:xfrm>
              <a:off x="4597977" y="2799217"/>
              <a:ext cx="4546023" cy="3403650"/>
              <a:chOff x="4597977" y="2799217"/>
              <a:chExt cx="4546023" cy="3403650"/>
            </a:xfrm>
          </p:grpSpPr>
          <p:pic>
            <p:nvPicPr>
              <p:cNvPr id="28" name="圖片 27">
                <a:extLst>
                  <a:ext uri="{FF2B5EF4-FFF2-40B4-BE49-F238E27FC236}">
                    <a16:creationId xmlns:a16="http://schemas.microsoft.com/office/drawing/2014/main" id="{DE1D1718-1C20-4069-96FC-E1BA3EBFBB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44578"/>
                <a:ext cx="4546023" cy="3158289"/>
              </a:xfrm>
              <a:prstGeom prst="rect">
                <a:avLst/>
              </a:prstGeom>
            </p:spPr>
          </p:pic>
          <p:sp>
            <p:nvSpPr>
              <p:cNvPr id="29" name="文字方塊 28">
                <a:extLst>
                  <a:ext uri="{FF2B5EF4-FFF2-40B4-BE49-F238E27FC236}">
                    <a16:creationId xmlns:a16="http://schemas.microsoft.com/office/drawing/2014/main" id="{793E7625-57E3-4D7B-AA2D-BB8434265711}"/>
                  </a:ext>
                </a:extLst>
              </p:cNvPr>
              <p:cNvSpPr txBox="1"/>
              <p:nvPr/>
            </p:nvSpPr>
            <p:spPr>
              <a:xfrm>
                <a:off x="6516575" y="2799217"/>
                <a:ext cx="1211812" cy="49365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7" name="文字方塊 26">
              <a:extLst>
                <a:ext uri="{FF2B5EF4-FFF2-40B4-BE49-F238E27FC236}">
                  <a16:creationId xmlns:a16="http://schemas.microsoft.com/office/drawing/2014/main" id="{82FFC319-1531-41FA-AF85-E30FB6BBCB04}"/>
                </a:ext>
              </a:extLst>
            </p:cNvPr>
            <p:cNvSpPr txBox="1"/>
            <p:nvPr/>
          </p:nvSpPr>
          <p:spPr>
            <a:xfrm>
              <a:off x="7048271" y="3394774"/>
              <a:ext cx="1898728" cy="411382"/>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(-1.77, 0.29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6" name="文字方塊 15">
            <a:extLst>
              <a:ext uri="{FF2B5EF4-FFF2-40B4-BE49-F238E27FC236}">
                <a16:creationId xmlns:a16="http://schemas.microsoft.com/office/drawing/2014/main" id="{96D061EB-18AB-48BD-BAA9-079C5AB0D7D6}"/>
              </a:ext>
            </a:extLst>
          </p:cNvPr>
          <p:cNvSpPr txBox="1"/>
          <p:nvPr/>
        </p:nvSpPr>
        <p:spPr>
          <a:xfrm>
            <a:off x="265378" y="5561702"/>
            <a:ext cx="1664859" cy="369332"/>
          </a:xfrm>
          <a:prstGeom prst="rect">
            <a:avLst/>
          </a:prstGeom>
          <a:noFill/>
        </p:spPr>
        <p:txBody>
          <a:bodyPr wrap="square">
            <a:spAutoFit/>
          </a:bodyPr>
          <a:lstStyle/>
          <a:p>
            <a:r>
              <a:rPr lang="en-US" altLang="zh-TW" dirty="0"/>
              <a:t>SUMMIT Test 3</a:t>
            </a:r>
          </a:p>
        </p:txBody>
      </p:sp>
      <p:sp>
        <p:nvSpPr>
          <p:cNvPr id="31" name="標題 1">
            <a:extLst>
              <a:ext uri="{FF2B5EF4-FFF2-40B4-BE49-F238E27FC236}">
                <a16:creationId xmlns:a16="http://schemas.microsoft.com/office/drawing/2014/main" id="{7614B485-DCD7-C2C4-38AF-5431AEDCFC0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928298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15</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123476" y="2622545"/>
            <a:ext cx="4473864" cy="3283878"/>
            <a:chOff x="123476" y="2927345"/>
            <a:chExt cx="4473864" cy="328387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145892" y="292734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634056" y="2622545"/>
            <a:ext cx="4473864" cy="3283878"/>
            <a:chOff x="4634056" y="2927345"/>
            <a:chExt cx="4473864"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621035"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2687131" y="3124200"/>
            <a:ext cx="138957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(-1.09, 0.84</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7257752" y="3124199"/>
            <a:ext cx="1381423"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(-1.14, 0.39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 experiments</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p>
          <a:p>
            <a:pPr marL="742950" lvl="1" indent="-285750">
              <a:buFont typeface="Arial" panose="020B0604020202020204" pitchFamily="34" charset="0"/>
              <a:buChar char="•"/>
            </a:pPr>
            <a:r>
              <a:rPr lang="en-US" altLang="zh-TW" dirty="0"/>
              <a:t>SUMMIT with Precise Sliding</a:t>
            </a:r>
            <a:endParaRPr lang="zh-TW" altLang="en-US" dirty="0"/>
          </a:p>
        </p:txBody>
      </p:sp>
    </p:spTree>
    <p:extLst>
      <p:ext uri="{BB962C8B-B14F-4D97-AF65-F5344CB8AC3E}">
        <p14:creationId xmlns:p14="http://schemas.microsoft.com/office/powerpoint/2010/main" val="249096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16</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from Experiments Results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437428"/>
                <a:ext cx="8998974" cy="3372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Gridding</a:t>
                </a:r>
              </a:p>
              <a:p>
                <a:pPr marL="742950" lvl="1" indent="-285750">
                  <a:lnSpc>
                    <a:spcPct val="150000"/>
                  </a:lnSpc>
                  <a:buFont typeface="Arial" panose="020B0604020202020204" pitchFamily="34" charset="0"/>
                  <a:buChar char="•"/>
                </a:pPr>
                <a:r>
                  <a:rPr lang="en-US" altLang="zh-TW" dirty="0"/>
                  <a:t>SUMMIT Parameters Estimation</a:t>
                </a:r>
              </a:p>
              <a:p>
                <a:pPr marL="1200150" lvl="2" indent="-285750">
                  <a:lnSpc>
                    <a:spcPct val="150000"/>
                  </a:lnSpc>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changing the filter (BF -&gt; fluorescent).</a:t>
                </a:r>
              </a:p>
              <a:p>
                <a:pPr marL="1200150" lvl="2" indent="-285750">
                  <a:lnSpc>
                    <a:spcPct val="150000"/>
                  </a:lnSpc>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𝑌</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relocating the plate to the same position.</a:t>
                </a:r>
              </a:p>
              <a:p>
                <a:pPr marL="1200150" lvl="2" indent="-285750">
                  <a:lnSpc>
                    <a:spcPct val="150000"/>
                  </a:lnSpc>
                  <a:buFont typeface="Arial" panose="020B0604020202020204" pitchFamily="34" charset="0"/>
                  <a:buChar char="•"/>
                </a:pPr>
                <a:r>
                  <a:rPr lang="en-US" altLang="zh-TW" dirty="0"/>
                  <a:t>In the quick scan mode, </a:t>
                </a:r>
              </a:p>
              <a:p>
                <a:pPr lvl="2">
                  <a:lnSpc>
                    <a:spcPct val="150000"/>
                  </a:lnSpc>
                </a:pPr>
                <a:r>
                  <a:rPr lang="en-US" altLang="zh-TW" dirty="0"/>
                  <a:t>     </a:t>
                </a:r>
                <a:r>
                  <a:rPr lang="en-US" altLang="zh-TW" b="0" dirty="0"/>
                  <a:t>Estimate </a:t>
                </a:r>
                <a14:m>
                  <m:oMath xmlns:m="http://schemas.openxmlformats.org/officeDocument/2006/math">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𝑌</m:t>
                        </m:r>
                      </m:e>
                    </m:d>
                  </m:oMath>
                </a14:m>
                <a:r>
                  <a:rPr lang="en-US" altLang="zh-TW" dirty="0"/>
                  <a:t> </a:t>
                </a:r>
              </a:p>
              <a:p>
                <a:pPr marL="1200150" lvl="2" indent="-285750">
                  <a:lnSpc>
                    <a:spcPct val="150000"/>
                  </a:lnSpc>
                  <a:buFont typeface="Arial" panose="020B0604020202020204" pitchFamily="34" charset="0"/>
                  <a:buChar char="•"/>
                </a:pPr>
                <a:r>
                  <a:rPr lang="en-US" altLang="zh-TW" dirty="0"/>
                  <a:t>In the regular high precision mode,</a:t>
                </a:r>
              </a:p>
              <a:p>
                <a:pPr lvl="2">
                  <a:lnSpc>
                    <a:spcPct val="150000"/>
                  </a:lnSpc>
                </a:pPr>
                <a:r>
                  <a:rPr lang="en-US" altLang="zh-TW" b="0" dirty="0"/>
                  <a:t>     Estimate </a:t>
                </a:r>
                <a14:m>
                  <m:oMath xmlns:m="http://schemas.openxmlformats.org/officeDocument/2006/math">
                    <m:r>
                      <a:rPr lang="en-US" altLang="zh-TW" b="0" i="1" smtClean="0">
                        <a:latin typeface="Cambria Math" panose="02040503050406030204" pitchFamily="18" charset="0"/>
                      </a:rPr>
                      <m:t>𝑉𝑎𝑟</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r>
                      <a:rPr lang="en-US" altLang="zh-TW" b="0" i="1" smtClean="0">
                        <a:latin typeface="Cambria Math" panose="02040503050406030204" pitchFamily="18" charset="0"/>
                      </a:rPr>
                      <m:t>)</m:t>
                    </m:r>
                  </m:oMath>
                </a14:m>
                <a:r>
                  <a:rPr lang="zh-TW" altLang="en-US" dirty="0"/>
                  <a:t> </a:t>
                </a:r>
                <a:r>
                  <a:rPr lang="en-US" altLang="zh-TW" dirty="0"/>
                  <a:t>Only</a:t>
                </a:r>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437428"/>
                <a:ext cx="8998974" cy="3372655"/>
              </a:xfrm>
              <a:prstGeom prst="rect">
                <a:avLst/>
              </a:prstGeom>
              <a:blipFill>
                <a:blip r:embed="rId2"/>
                <a:stretch>
                  <a:fillRect l="-474" b="-1989"/>
                </a:stretch>
              </a:blipFill>
            </p:spPr>
            <p:txBody>
              <a:bodyPr/>
              <a:lstStyle/>
              <a:p>
                <a:r>
                  <a:rPr lang="zh-TW" altLang="en-US">
                    <a:noFill/>
                  </a:rPr>
                  <a:t> </a:t>
                </a:r>
              </a:p>
            </p:txBody>
          </p:sp>
        </mc:Fallback>
      </mc:AlternateContent>
      <p:pic>
        <p:nvPicPr>
          <p:cNvPr id="8" name="圖片 7" descr="一張含有 時鐘, 儀錶, 手機 的圖片&#10;&#10;自動產生的描述">
            <a:extLst>
              <a:ext uri="{FF2B5EF4-FFF2-40B4-BE49-F238E27FC236}">
                <a16:creationId xmlns:a16="http://schemas.microsoft.com/office/drawing/2014/main" id="{F33AA91D-D2D1-4F02-83E8-58437ED91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362" y="3720878"/>
            <a:ext cx="2124075" cy="2124075"/>
          </a:xfrm>
          <a:prstGeom prst="rect">
            <a:avLst/>
          </a:prstGeom>
        </p:spPr>
      </p:pic>
    </p:spTree>
    <p:extLst>
      <p:ext uri="{BB962C8B-B14F-4D97-AF65-F5344CB8AC3E}">
        <p14:creationId xmlns:p14="http://schemas.microsoft.com/office/powerpoint/2010/main" val="1387561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17</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from Experiments Results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23917"/>
                <a:ext cx="8998974" cy="502714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Gridding</a:t>
                </a:r>
              </a:p>
              <a:p>
                <a:pPr marL="742950" lvl="1" indent="-285750">
                  <a:buFont typeface="Arial" panose="020B0604020202020204" pitchFamily="34" charset="0"/>
                  <a:buChar char="•"/>
                </a:pPr>
                <a:r>
                  <a:rPr lang="en-US" altLang="zh-TW" sz="1600" dirty="0"/>
                  <a:t>Chebyshev’s Inequality</a:t>
                </a:r>
              </a:p>
              <a:p>
                <a:pPr marL="1200150" lvl="2"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rPr>
                      <m:t>𝑃</m:t>
                    </m:r>
                    <m:d>
                      <m:dPr>
                        <m:ctrlPr>
                          <a:rPr lang="en-US" altLang="zh-TW" sz="1600" b="0" i="1" smtClean="0">
                            <a:latin typeface="Cambria Math" panose="02040503050406030204" pitchFamily="18" charset="0"/>
                          </a:rPr>
                        </m:ctrlPr>
                      </m:dPr>
                      <m:e>
                        <m:d>
                          <m:dPr>
                            <m:begChr m:val="|"/>
                            <m:endChr m:val="|"/>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𝑍</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𝜇</m:t>
                            </m:r>
                          </m:e>
                        </m:d>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𝑘</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𝜎</m:t>
                        </m:r>
                      </m:e>
                    </m:d>
                    <m:r>
                      <a:rPr lang="en-US" altLang="zh-TW" sz="1600" b="0" i="1" smtClean="0">
                        <a:latin typeface="Cambria Math" panose="02040503050406030204" pitchFamily="18" charset="0"/>
                        <a:ea typeface="Cambria Math" panose="02040503050406030204" pitchFamily="18" charset="0"/>
                      </a:rPr>
                      <m:t>≤</m:t>
                    </m:r>
                    <m:f>
                      <m:fPr>
                        <m:ctrlPr>
                          <a:rPr lang="en-US" altLang="zh-TW" sz="1600" b="0" i="1" smtClean="0">
                            <a:latin typeface="Cambria Math" panose="02040503050406030204" pitchFamily="18" charset="0"/>
                            <a:ea typeface="Cambria Math" panose="02040503050406030204" pitchFamily="18" charset="0"/>
                          </a:rPr>
                        </m:ctrlPr>
                      </m:fPr>
                      <m:num>
                        <m:r>
                          <a:rPr lang="en-US" altLang="zh-TW" sz="1600" b="0" i="1" smtClean="0">
                            <a:latin typeface="Cambria Math" panose="02040503050406030204" pitchFamily="18" charset="0"/>
                            <a:ea typeface="Cambria Math" panose="02040503050406030204" pitchFamily="18" charset="0"/>
                          </a:rPr>
                          <m:t>1</m:t>
                        </m:r>
                      </m:num>
                      <m:den>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𝑘</m:t>
                            </m:r>
                          </m:e>
                          <m:sup>
                            <m:r>
                              <a:rPr lang="en-US" altLang="zh-TW" sz="1600" b="0" i="1" smtClean="0">
                                <a:latin typeface="Cambria Math" panose="02040503050406030204" pitchFamily="18" charset="0"/>
                                <a:ea typeface="Cambria Math" panose="02040503050406030204" pitchFamily="18" charset="0"/>
                              </a:rPr>
                              <m:t>2</m:t>
                            </m:r>
                          </m:sup>
                        </m:sSup>
                      </m:den>
                    </m:f>
                  </m:oMath>
                </a14:m>
                <a:endParaRPr lang="en-US" altLang="zh-TW" sz="1600" dirty="0"/>
              </a:p>
              <a:p>
                <a:pPr marL="1200150" lvl="2" indent="-285750">
                  <a:buFont typeface="Arial" panose="020B0604020202020204" pitchFamily="34" charset="0"/>
                  <a:buChar char="•"/>
                </a:pPr>
                <a:r>
                  <a:rPr lang="en-US" altLang="zh-TW" sz="1600" b="0" dirty="0">
                    <a:solidFill>
                      <a:srgbClr val="FF0000"/>
                    </a:solidFill>
                    <a:ea typeface="Cambria Math" panose="02040503050406030204" pitchFamily="18" charset="0"/>
                  </a:rPr>
                  <a:t>A. </a:t>
                </a:r>
                <a:r>
                  <a:rPr lang="en-US" altLang="zh-TW" sz="1600" b="0" dirty="0">
                    <a:ea typeface="Cambria Math" panose="02040503050406030204" pitchFamily="18" charset="0"/>
                  </a:rPr>
                  <a:t>Quick scan for estimating </a:t>
                </a:r>
                <a14:m>
                  <m:oMath xmlns:m="http://schemas.openxmlformats.org/officeDocument/2006/math">
                    <m:r>
                      <a:rPr lang="en-US" altLang="zh-TW" sz="1600" i="1">
                        <a:latin typeface="Cambria Math" panose="02040503050406030204" pitchFamily="18" charset="0"/>
                      </a:rPr>
                      <m:t>𝑉𝑎𝑟</m:t>
                    </m:r>
                    <m:d>
                      <m:dPr>
                        <m:ctrlPr>
                          <a:rPr lang="en-US" altLang="zh-TW" sz="1600" i="1">
                            <a:latin typeface="Cambria Math" panose="02040503050406030204" pitchFamily="18" charset="0"/>
                          </a:rPr>
                        </m:ctrlPr>
                      </m:dPr>
                      <m:e>
                        <m:r>
                          <a:rPr lang="en-US" altLang="zh-TW" sz="1600" i="1">
                            <a:latin typeface="Cambria Math" panose="02040503050406030204" pitchFamily="18" charset="0"/>
                          </a:rPr>
                          <m:t>𝑋</m:t>
                        </m:r>
                        <m:r>
                          <a:rPr lang="en-US" altLang="zh-TW" sz="1600" i="1">
                            <a:latin typeface="Cambria Math" panose="02040503050406030204" pitchFamily="18" charset="0"/>
                          </a:rPr>
                          <m:t>+</m:t>
                        </m:r>
                        <m:r>
                          <a:rPr lang="en-US" altLang="zh-TW" sz="1600" i="1">
                            <a:latin typeface="Cambria Math" panose="02040503050406030204" pitchFamily="18" charset="0"/>
                          </a:rPr>
                          <m:t>𝑌</m:t>
                        </m:r>
                      </m:e>
                    </m:d>
                  </m:oMath>
                </a14:m>
                <a:endParaRPr lang="en-US" altLang="zh-TW" sz="1600" b="0" dirty="0">
                  <a:ea typeface="Cambria Math" panose="02040503050406030204" pitchFamily="18" charset="0"/>
                </a:endParaRPr>
              </a:p>
              <a:p>
                <a:pPr marL="1657350" lvl="3" indent="-285750">
                  <a:buFont typeface="Arial" panose="020B0604020202020204" pitchFamily="34" charset="0"/>
                  <a:buChar char="•"/>
                </a:pPr>
                <a14:m>
                  <m:oMath xmlns:m="http://schemas.openxmlformats.org/officeDocument/2006/math">
                    <m:r>
                      <a:rPr lang="en-US" altLang="zh-TW" sz="1600" i="1">
                        <a:latin typeface="Cambria Math" panose="02040503050406030204" pitchFamily="18" charset="0"/>
                        <a:ea typeface="Cambria Math" panose="02040503050406030204" pitchFamily="18" charset="0"/>
                      </a:rPr>
                      <m:t>𝑘</m:t>
                    </m:r>
                    <m:r>
                      <a:rPr lang="en-US" altLang="zh-TW" sz="1600" b="0" i="1" smtClean="0">
                        <a:latin typeface="Cambria Math" panose="02040503050406030204" pitchFamily="18" charset="0"/>
                        <a:ea typeface="Cambria Math" panose="02040503050406030204" pitchFamily="18" charset="0"/>
                      </a:rPr>
                      <m:t>=14.3,</m:t>
                    </m:r>
                  </m:oMath>
                </a14:m>
                <a:r>
                  <a:rPr lang="en-US" altLang="zh-TW" sz="1600" b="0" dirty="0">
                    <a:ea typeface="Cambria Math" panose="02040503050406030204" pitchFamily="18" charset="0"/>
                  </a:rPr>
                  <a:t> </a:t>
                </a: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=7.74</m:t>
                    </m:r>
                  </m:oMath>
                </a14:m>
                <a:r>
                  <a:rPr lang="en-US" altLang="zh-TW" sz="1600" dirty="0"/>
                  <a:t>,  Cover radius: 110.7 (pixels)</a:t>
                </a:r>
              </a:p>
              <a:p>
                <a:pPr marL="1657350" lvl="3" indent="-285750">
                  <a:buFont typeface="Arial" panose="020B0604020202020204" pitchFamily="34" charset="0"/>
                  <a:buChar char="•"/>
                </a:pPr>
                <a:r>
                  <a:rPr lang="en-US" altLang="zh-TW" sz="1600" dirty="0">
                    <a:solidFill>
                      <a:srgbClr val="FF0000"/>
                    </a:solidFill>
                  </a:rPr>
                  <a:t>99.5% </a:t>
                </a:r>
                <a14:m>
                  <m:oMath xmlns:m="http://schemas.openxmlformats.org/officeDocument/2006/math">
                    <m:r>
                      <a:rPr lang="en-US" altLang="zh-TW" sz="1600" i="1" smtClean="0">
                        <a:solidFill>
                          <a:srgbClr val="FF0000"/>
                        </a:solidFill>
                        <a:latin typeface="Cambria Math" panose="02040503050406030204" pitchFamily="18" charset="0"/>
                        <a:ea typeface="Cambria Math" panose="02040503050406030204" pitchFamily="18" charset="0"/>
                      </a:rPr>
                      <m:t>↑</m:t>
                    </m:r>
                  </m:oMath>
                </a14:m>
                <a:r>
                  <a:rPr lang="en-US" altLang="zh-TW" sz="1600" dirty="0"/>
                  <a:t> confidence that the true marker center lies in the cover.</a:t>
                </a:r>
              </a:p>
              <a:p>
                <a:pPr marL="1657350" lvl="3" indent="-285750">
                  <a:buFont typeface="Arial" panose="020B0604020202020204" pitchFamily="34" charset="0"/>
                  <a:buChar char="•"/>
                </a:pPr>
                <a:r>
                  <a:rPr lang="en-US" altLang="zh-TW" sz="1600" dirty="0">
                    <a:solidFill>
                      <a:srgbClr val="FF0000"/>
                    </a:solidFill>
                  </a:rPr>
                  <a:t>2.3</a:t>
                </a:r>
                <a:r>
                  <a:rPr lang="en-US" altLang="zh-TW" sz="1600" dirty="0"/>
                  <a:t> x </a:t>
                </a:r>
                <a:r>
                  <a:rPr lang="en-US" altLang="zh-TW" sz="1600" dirty="0" err="1"/>
                  <a:t>BF_mark_size</a:t>
                </a:r>
                <a:r>
                  <a:rPr lang="en-US" altLang="zh-TW" sz="1600" dirty="0"/>
                  <a:t>, Lower bound: </a:t>
                </a:r>
                <a:r>
                  <a:rPr lang="en-US" altLang="zh-TW" sz="1600" dirty="0">
                    <a:solidFill>
                      <a:srgbClr val="FF0000"/>
                    </a:solidFill>
                  </a:rPr>
                  <a:t>110.7</a:t>
                </a:r>
                <a:r>
                  <a:rPr lang="en-US" altLang="zh-TW" sz="1600" dirty="0"/>
                  <a:t> (pixels)</a:t>
                </a:r>
              </a:p>
              <a:p>
                <a:pPr marL="1200150" lvl="2" indent="-285750">
                  <a:buFont typeface="Arial" panose="020B0604020202020204" pitchFamily="34" charset="0"/>
                  <a:buChar char="•"/>
                </a:pPr>
                <a:r>
                  <a:rPr lang="en-US" altLang="zh-TW" sz="1600" dirty="0">
                    <a:solidFill>
                      <a:srgbClr val="FF0000"/>
                    </a:solidFill>
                  </a:rPr>
                  <a:t>B. </a:t>
                </a:r>
                <a:r>
                  <a:rPr lang="en-US" altLang="zh-TW" sz="1600" dirty="0"/>
                  <a:t>Regular scan for estimating </a:t>
                </a:r>
                <a14:m>
                  <m:oMath xmlns:m="http://schemas.openxmlformats.org/officeDocument/2006/math">
                    <m:r>
                      <a:rPr lang="en-US" altLang="zh-TW" sz="1600" b="0" i="1" smtClean="0">
                        <a:latin typeface="Cambria Math" panose="02040503050406030204" pitchFamily="18" charset="0"/>
                      </a:rPr>
                      <m:t>𝑉𝑎𝑟</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𝑋</m:t>
                        </m:r>
                      </m:e>
                    </m:d>
                  </m:oMath>
                </a14:m>
                <a:endParaRPr lang="en-US" altLang="zh-TW" sz="1600" b="0" dirty="0"/>
              </a:p>
              <a:p>
                <a:pPr marL="1657350" lvl="3" indent="-285750">
                  <a:buFont typeface="Arial" panose="020B0604020202020204" pitchFamily="34" charset="0"/>
                  <a:buChar char="•"/>
                </a:pPr>
                <a14:m>
                  <m:oMath xmlns:m="http://schemas.openxmlformats.org/officeDocument/2006/math">
                    <m:r>
                      <a:rPr lang="en-US" altLang="zh-TW" sz="1600" i="1">
                        <a:latin typeface="Cambria Math" panose="02040503050406030204" pitchFamily="18" charset="0"/>
                        <a:ea typeface="Cambria Math" panose="02040503050406030204" pitchFamily="18" charset="0"/>
                      </a:rPr>
                      <m:t>𝑘</m:t>
                    </m:r>
                    <m:r>
                      <a:rPr lang="en-US" altLang="zh-TW" sz="1600" i="1">
                        <a:latin typeface="Cambria Math" panose="02040503050406030204" pitchFamily="18" charset="0"/>
                        <a:ea typeface="Cambria Math" panose="02040503050406030204" pitchFamily="18" charset="0"/>
                      </a:rPr>
                      <m:t>=7.2, </m:t>
                    </m:r>
                    <m:r>
                      <a:rPr lang="en-US" altLang="zh-TW" sz="1600" i="1">
                        <a:latin typeface="Cambria Math" panose="02040503050406030204" pitchFamily="18" charset="0"/>
                        <a:ea typeface="Cambria Math" panose="02040503050406030204" pitchFamily="18" charset="0"/>
                      </a:rPr>
                      <m:t>𝜎</m:t>
                    </m:r>
                    <m:r>
                      <a:rPr lang="en-US" altLang="zh-TW" sz="1600" i="1">
                        <a:latin typeface="Cambria Math" panose="02040503050406030204" pitchFamily="18" charset="0"/>
                        <a:ea typeface="Cambria Math" panose="02040503050406030204" pitchFamily="18" charset="0"/>
                      </a:rPr>
                      <m:t>=1.01</m:t>
                    </m:r>
                  </m:oMath>
                </a14:m>
                <a:r>
                  <a:rPr lang="en-US" altLang="zh-TW" sz="1600" dirty="0"/>
                  <a:t>,  Cover radius: 7.272 (pixels)</a:t>
                </a:r>
              </a:p>
              <a:p>
                <a:pPr marL="1657350" lvl="3" indent="-285750">
                  <a:buFont typeface="Arial" panose="020B0604020202020204" pitchFamily="34" charset="0"/>
                  <a:buChar char="•"/>
                </a:pPr>
                <a:r>
                  <a:rPr lang="en-US" altLang="zh-TW" sz="1600" dirty="0">
                    <a:solidFill>
                      <a:srgbClr val="FF0000"/>
                    </a:solidFill>
                  </a:rPr>
                  <a:t>98.06% </a:t>
                </a:r>
                <a14:m>
                  <m:oMath xmlns:m="http://schemas.openxmlformats.org/officeDocument/2006/math">
                    <m:r>
                      <a:rPr lang="en-US" altLang="zh-TW" sz="1600" i="1">
                        <a:solidFill>
                          <a:srgbClr val="FF0000"/>
                        </a:solidFill>
                        <a:latin typeface="Cambria Math" panose="02040503050406030204" pitchFamily="18" charset="0"/>
                        <a:ea typeface="Cambria Math" panose="02040503050406030204" pitchFamily="18" charset="0"/>
                      </a:rPr>
                      <m:t>↑</m:t>
                    </m:r>
                  </m:oMath>
                </a14:m>
                <a:r>
                  <a:rPr lang="en-US" altLang="zh-TW" sz="1600" dirty="0"/>
                  <a:t> confidence that the true marker center lies in the cover.</a:t>
                </a:r>
              </a:p>
              <a:p>
                <a:pPr marL="1657350" lvl="3" indent="-285750">
                  <a:buFont typeface="Arial" panose="020B0604020202020204" pitchFamily="34" charset="0"/>
                  <a:buChar char="•"/>
                </a:pPr>
                <a:r>
                  <a:rPr lang="en-US" altLang="zh-TW" sz="1600" dirty="0">
                    <a:solidFill>
                      <a:srgbClr val="FF0000"/>
                    </a:solidFill>
                  </a:rPr>
                  <a:t>0.15</a:t>
                </a:r>
                <a:r>
                  <a:rPr lang="en-US" altLang="zh-TW" sz="1600" dirty="0"/>
                  <a:t> x </a:t>
                </a:r>
                <a:r>
                  <a:rPr lang="en-US" altLang="zh-TW" sz="1600" dirty="0" err="1"/>
                  <a:t>BF_mark_size</a:t>
                </a:r>
                <a:endParaRPr lang="en-US" altLang="zh-TW" sz="1600" dirty="0"/>
              </a:p>
              <a:p>
                <a:pPr marL="742950" lvl="1" indent="-285750">
                  <a:buFont typeface="Arial" panose="020B0604020202020204" pitchFamily="34" charset="0"/>
                  <a:buChar char="•"/>
                </a:pPr>
                <a:r>
                  <a:rPr lang="en-US" altLang="zh-TW" sz="1600" dirty="0"/>
                  <a:t>Normal Distribution</a:t>
                </a:r>
              </a:p>
              <a:p>
                <a:pPr marL="1200150" lvl="2"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rPr>
                      <m:t>𝑃</m:t>
                    </m:r>
                    <m:d>
                      <m:dPr>
                        <m:ctrlPr>
                          <a:rPr lang="en-US" altLang="zh-TW" sz="1600" b="0" i="1" smtClean="0">
                            <a:latin typeface="Cambria Math" panose="02040503050406030204" pitchFamily="18" charset="0"/>
                          </a:rPr>
                        </m:ctrlPr>
                      </m:dPr>
                      <m:e>
                        <m:d>
                          <m:dPr>
                            <m:begChr m:val="|"/>
                            <m:endChr m:val="|"/>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𝑇</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𝜇</m:t>
                            </m:r>
                          </m:e>
                        </m:d>
                        <m:r>
                          <a:rPr lang="en-US" altLang="zh-TW" sz="1600" b="0" i="1" smtClean="0">
                            <a:latin typeface="Cambria Math" panose="02040503050406030204" pitchFamily="18" charset="0"/>
                          </a:rPr>
                          <m:t>&lt;</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𝑍</m:t>
                            </m:r>
                          </m:e>
                          <m:sub>
                            <m:r>
                              <a:rPr lang="en-US" altLang="zh-TW" sz="1600" b="0" i="1" smtClean="0">
                                <a:latin typeface="Cambria Math" panose="02040503050406030204" pitchFamily="18" charset="0"/>
                              </a:rPr>
                              <m:t>0.0025</m:t>
                            </m:r>
                          </m:sub>
                        </m:sSub>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𝜎</m:t>
                        </m:r>
                      </m:e>
                    </m:d>
                    <m:r>
                      <a:rPr lang="en-US" altLang="zh-TW" sz="1600" b="0" i="1" smtClean="0">
                        <a:latin typeface="Cambria Math" panose="02040503050406030204" pitchFamily="18" charset="0"/>
                        <a:ea typeface="Cambria Math" panose="02040503050406030204" pitchFamily="18" charset="0"/>
                      </a:rPr>
                      <m:t>=</m:t>
                    </m:r>
                    <m:r>
                      <m:rPr>
                        <m:nor/>
                      </m:rPr>
                      <a:rPr lang="en-US" altLang="zh-TW" sz="1600" dirty="0"/>
                      <m:t>99.5%</m:t>
                    </m:r>
                    <m:r>
                      <a:rPr lang="en-US" altLang="zh-TW" sz="1600" b="0" i="1" dirty="0" smtClean="0">
                        <a:latin typeface="Cambria Math" panose="02040503050406030204" pitchFamily="18" charset="0"/>
                      </a:rPr>
                      <m:t>,   </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𝑍</m:t>
                        </m:r>
                      </m:e>
                      <m:sub>
                        <m:r>
                          <a:rPr lang="en-US" altLang="zh-TW" sz="1600" i="1">
                            <a:latin typeface="Cambria Math" panose="02040503050406030204" pitchFamily="18" charset="0"/>
                          </a:rPr>
                          <m:t>0.0025</m:t>
                        </m:r>
                      </m:sub>
                    </m:sSub>
                    <m:r>
                      <a:rPr lang="en-US" altLang="zh-TW" sz="1600" b="0" i="1" smtClean="0">
                        <a:latin typeface="Cambria Math" panose="02040503050406030204" pitchFamily="18" charset="0"/>
                      </a:rPr>
                      <m:t>=2.807</m:t>
                    </m:r>
                  </m:oMath>
                </a14:m>
                <a:r>
                  <a:rPr lang="en-US" altLang="zh-TW" sz="1600" dirty="0"/>
                  <a:t>, 99.5% confidence that the true marker center lies in the cover.</a:t>
                </a:r>
              </a:p>
              <a:p>
                <a:pPr marL="1200150" lvl="2" indent="-285750">
                  <a:buFont typeface="Arial" panose="020B0604020202020204" pitchFamily="34" charset="0"/>
                  <a:buChar char="•"/>
                </a:pPr>
                <a:r>
                  <a:rPr lang="en-US" altLang="zh-TW" sz="1600" dirty="0"/>
                  <a:t>A. </a:t>
                </a:r>
                <a:r>
                  <a:rPr lang="en-US" altLang="zh-TW" sz="1600" b="0" dirty="0">
                    <a:ea typeface="Cambria Math" panose="02040503050406030204" pitchFamily="18" charset="0"/>
                  </a:rPr>
                  <a:t>Quick scan for estimating </a:t>
                </a:r>
                <a14:m>
                  <m:oMath xmlns:m="http://schemas.openxmlformats.org/officeDocument/2006/math">
                    <m:r>
                      <a:rPr lang="en-US" altLang="zh-TW" sz="1600" i="1">
                        <a:latin typeface="Cambria Math" panose="02040503050406030204" pitchFamily="18" charset="0"/>
                      </a:rPr>
                      <m:t>𝑉𝑎𝑟</m:t>
                    </m:r>
                    <m:d>
                      <m:dPr>
                        <m:ctrlPr>
                          <a:rPr lang="en-US" altLang="zh-TW" sz="1600" i="1">
                            <a:latin typeface="Cambria Math" panose="02040503050406030204" pitchFamily="18" charset="0"/>
                          </a:rPr>
                        </m:ctrlPr>
                      </m:dPr>
                      <m:e>
                        <m:r>
                          <a:rPr lang="en-US" altLang="zh-TW" sz="1600" i="1">
                            <a:latin typeface="Cambria Math" panose="02040503050406030204" pitchFamily="18" charset="0"/>
                          </a:rPr>
                          <m:t>𝑋</m:t>
                        </m:r>
                        <m:r>
                          <a:rPr lang="en-US" altLang="zh-TW" sz="1600" i="1">
                            <a:latin typeface="Cambria Math" panose="02040503050406030204" pitchFamily="18" charset="0"/>
                          </a:rPr>
                          <m:t>+</m:t>
                        </m:r>
                        <m:r>
                          <a:rPr lang="en-US" altLang="zh-TW" sz="1600" i="1">
                            <a:latin typeface="Cambria Math" panose="02040503050406030204" pitchFamily="18" charset="0"/>
                          </a:rPr>
                          <m:t>𝑌</m:t>
                        </m:r>
                      </m:e>
                    </m:d>
                  </m:oMath>
                </a14:m>
                <a:endParaRPr lang="en-US" altLang="zh-TW" sz="1600" dirty="0"/>
              </a:p>
              <a:p>
                <a:pPr marL="1657350" lvl="3"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=7.74</m:t>
                    </m:r>
                  </m:oMath>
                </a14:m>
                <a:r>
                  <a:rPr lang="en-US" altLang="zh-TW" sz="1600" dirty="0"/>
                  <a:t>, Cover radius: 21.7 (pixels)</a:t>
                </a:r>
              </a:p>
              <a:p>
                <a:pPr marL="1200150" lvl="2" indent="-285750">
                  <a:buFont typeface="Arial" panose="020B0604020202020204" pitchFamily="34" charset="0"/>
                  <a:buChar char="•"/>
                </a:pPr>
                <a:r>
                  <a:rPr lang="en-US" altLang="zh-TW" sz="1600" dirty="0"/>
                  <a:t>B. Regular scan for estimating </a:t>
                </a:r>
                <a14:m>
                  <m:oMath xmlns:m="http://schemas.openxmlformats.org/officeDocument/2006/math">
                    <m:r>
                      <a:rPr lang="en-US" altLang="zh-TW" sz="1600" b="0" i="1" smtClean="0">
                        <a:latin typeface="Cambria Math" panose="02040503050406030204" pitchFamily="18" charset="0"/>
                      </a:rPr>
                      <m:t>𝑉𝑎𝑟</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𝑋</m:t>
                        </m:r>
                      </m:e>
                    </m:d>
                  </m:oMath>
                </a14:m>
                <a:endParaRPr lang="en-US" altLang="zh-TW" sz="1600" dirty="0"/>
              </a:p>
              <a:p>
                <a:pPr marL="1657350" lvl="3"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=1.01</m:t>
                    </m:r>
                  </m:oMath>
                </a14:m>
                <a:r>
                  <a:rPr lang="en-US" altLang="zh-TW" sz="1600" dirty="0"/>
                  <a:t>, Cover radius: 2.8 (pixels)</a:t>
                </a:r>
              </a:p>
              <a:p>
                <a:pPr marL="742950" lvl="1" indent="-285750">
                  <a:buFont typeface="Arial" panose="020B0604020202020204" pitchFamily="34" charset="0"/>
                  <a:buChar char="•"/>
                </a:pPr>
                <a:r>
                  <a:rPr lang="en-US" altLang="zh-TW" sz="1600" dirty="0"/>
                  <a:t>Overall Performance - successfully recognized rate: nearly 100%.</a:t>
                </a:r>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23917"/>
                <a:ext cx="8998974" cy="5027145"/>
              </a:xfrm>
              <a:prstGeom prst="rect">
                <a:avLst/>
              </a:prstGeom>
              <a:blipFill>
                <a:blip r:embed="rId2"/>
                <a:stretch>
                  <a:fillRect l="-271" t="-3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699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18</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p:sp>
        <p:nvSpPr>
          <p:cNvPr id="2" name="文字方塊 1">
            <a:extLst>
              <a:ext uri="{FF2B5EF4-FFF2-40B4-BE49-F238E27FC236}">
                <a16:creationId xmlns:a16="http://schemas.microsoft.com/office/drawing/2014/main" id="{74E2351C-EEC3-4B5A-95A9-2A8A614A5B2F}"/>
              </a:ext>
            </a:extLst>
          </p:cNvPr>
          <p:cNvSpPr txBox="1"/>
          <p:nvPr/>
        </p:nvSpPr>
        <p:spPr>
          <a:xfrm>
            <a:off x="145026" y="1045538"/>
            <a:ext cx="8998974"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Raw Data (</a:t>
            </a:r>
            <a:r>
              <a:rPr lang="en-US" altLang="zh-TW" dirty="0" err="1"/>
              <a:t>NPcall</a:t>
            </a:r>
            <a:r>
              <a:rPr lang="en-US" altLang="zh-TW" dirty="0"/>
              <a:t> Analyzer)</a:t>
            </a:r>
          </a:p>
        </p:txBody>
      </p:sp>
      <p:pic>
        <p:nvPicPr>
          <p:cNvPr id="3" name="table">
            <a:extLst>
              <a:ext uri="{FF2B5EF4-FFF2-40B4-BE49-F238E27FC236}">
                <a16:creationId xmlns:a16="http://schemas.microsoft.com/office/drawing/2014/main" id="{22A07E27-2DFA-E535-CF2A-20A87E56910B}"/>
              </a:ext>
            </a:extLst>
          </p:cNvPr>
          <p:cNvPicPr>
            <a:picLocks noChangeAspect="1"/>
          </p:cNvPicPr>
          <p:nvPr/>
        </p:nvPicPr>
        <p:blipFill>
          <a:blip r:embed="rId2"/>
          <a:stretch>
            <a:fillRect/>
          </a:stretch>
        </p:blipFill>
        <p:spPr>
          <a:xfrm>
            <a:off x="1692637" y="1526448"/>
            <a:ext cx="7075685" cy="4925232"/>
          </a:xfrm>
          <a:prstGeom prst="rect">
            <a:avLst/>
          </a:prstGeom>
        </p:spPr>
      </p:pic>
      <p:pic>
        <p:nvPicPr>
          <p:cNvPr id="7" name="table">
            <a:extLst>
              <a:ext uri="{FF2B5EF4-FFF2-40B4-BE49-F238E27FC236}">
                <a16:creationId xmlns:a16="http://schemas.microsoft.com/office/drawing/2014/main" id="{EE46D8F4-F0DB-9E03-7098-5755176B38B8}"/>
              </a:ext>
            </a:extLst>
          </p:cNvPr>
          <p:cNvPicPr>
            <a:picLocks noChangeAspect="1"/>
          </p:cNvPicPr>
          <p:nvPr/>
        </p:nvPicPr>
        <p:blipFill>
          <a:blip r:embed="rId3"/>
          <a:stretch>
            <a:fillRect/>
          </a:stretch>
        </p:blipFill>
        <p:spPr>
          <a:xfrm>
            <a:off x="375679" y="1529726"/>
            <a:ext cx="1204657" cy="4925232"/>
          </a:xfrm>
          <a:prstGeom prst="rect">
            <a:avLst/>
          </a:prstGeom>
        </p:spPr>
      </p:pic>
    </p:spTree>
    <p:extLst>
      <p:ext uri="{BB962C8B-B14F-4D97-AF65-F5344CB8AC3E}">
        <p14:creationId xmlns:p14="http://schemas.microsoft.com/office/powerpoint/2010/main" val="232509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19</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p:sp>
        <p:nvSpPr>
          <p:cNvPr id="2" name="文字方塊 1">
            <a:extLst>
              <a:ext uri="{FF2B5EF4-FFF2-40B4-BE49-F238E27FC236}">
                <a16:creationId xmlns:a16="http://schemas.microsoft.com/office/drawing/2014/main" id="{74E2351C-EEC3-4B5A-95A9-2A8A614A5B2F}"/>
              </a:ext>
            </a:extLst>
          </p:cNvPr>
          <p:cNvSpPr txBox="1"/>
          <p:nvPr/>
        </p:nvSpPr>
        <p:spPr>
          <a:xfrm>
            <a:off x="145026" y="1084727"/>
            <a:ext cx="8998974"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Raw Data (GT Caller)</a:t>
            </a:r>
          </a:p>
        </p:txBody>
      </p:sp>
      <p:graphicFrame>
        <p:nvGraphicFramePr>
          <p:cNvPr id="8" name="表格 7">
            <a:extLst>
              <a:ext uri="{FF2B5EF4-FFF2-40B4-BE49-F238E27FC236}">
                <a16:creationId xmlns:a16="http://schemas.microsoft.com/office/drawing/2014/main" id="{230C286E-A13D-B46C-4339-FC23C9437E3F}"/>
              </a:ext>
            </a:extLst>
          </p:cNvPr>
          <p:cNvGraphicFramePr>
            <a:graphicFrameLocks noGrp="1"/>
          </p:cNvGraphicFramePr>
          <p:nvPr>
            <p:extLst>
              <p:ext uri="{D42A27DB-BD31-4B8C-83A1-F6EECF244321}">
                <p14:modId xmlns:p14="http://schemas.microsoft.com/office/powerpoint/2010/main" val="3376003630"/>
              </p:ext>
            </p:extLst>
          </p:nvPr>
        </p:nvGraphicFramePr>
        <p:xfrm>
          <a:off x="1034157" y="1661367"/>
          <a:ext cx="7075685" cy="4925232"/>
        </p:xfrm>
        <a:graphic>
          <a:graphicData uri="http://schemas.openxmlformats.org/drawingml/2006/table">
            <a:tbl>
              <a:tblPr firstRow="1" bandRow="1">
                <a:tableStyleId>{5C22544A-7EE6-4342-B048-85BDC9FD1C3A}</a:tableStyleId>
              </a:tblPr>
              <a:tblGrid>
                <a:gridCol w="407374">
                  <a:extLst>
                    <a:ext uri="{9D8B030D-6E8A-4147-A177-3AD203B41FA5}">
                      <a16:colId xmlns:a16="http://schemas.microsoft.com/office/drawing/2014/main" val="3891408662"/>
                    </a:ext>
                  </a:extLst>
                </a:gridCol>
                <a:gridCol w="1985963">
                  <a:extLst>
                    <a:ext uri="{9D8B030D-6E8A-4147-A177-3AD203B41FA5}">
                      <a16:colId xmlns:a16="http://schemas.microsoft.com/office/drawing/2014/main" val="539104650"/>
                    </a:ext>
                  </a:extLst>
                </a:gridCol>
                <a:gridCol w="1204657">
                  <a:extLst>
                    <a:ext uri="{9D8B030D-6E8A-4147-A177-3AD203B41FA5}">
                      <a16:colId xmlns:a16="http://schemas.microsoft.com/office/drawing/2014/main" val="3841517948"/>
                    </a:ext>
                  </a:extLst>
                </a:gridCol>
                <a:gridCol w="1204657">
                  <a:extLst>
                    <a:ext uri="{9D8B030D-6E8A-4147-A177-3AD203B41FA5}">
                      <a16:colId xmlns:a16="http://schemas.microsoft.com/office/drawing/2014/main" val="586313482"/>
                    </a:ext>
                  </a:extLst>
                </a:gridCol>
                <a:gridCol w="1426908">
                  <a:extLst>
                    <a:ext uri="{9D8B030D-6E8A-4147-A177-3AD203B41FA5}">
                      <a16:colId xmlns:a16="http://schemas.microsoft.com/office/drawing/2014/main" val="1262269531"/>
                    </a:ext>
                  </a:extLst>
                </a:gridCol>
                <a:gridCol w="282042">
                  <a:extLst>
                    <a:ext uri="{9D8B030D-6E8A-4147-A177-3AD203B41FA5}">
                      <a16:colId xmlns:a16="http://schemas.microsoft.com/office/drawing/2014/main" val="567947828"/>
                    </a:ext>
                  </a:extLst>
                </a:gridCol>
                <a:gridCol w="282042">
                  <a:extLst>
                    <a:ext uri="{9D8B030D-6E8A-4147-A177-3AD203B41FA5}">
                      <a16:colId xmlns:a16="http://schemas.microsoft.com/office/drawing/2014/main" val="4221546347"/>
                    </a:ext>
                  </a:extLst>
                </a:gridCol>
                <a:gridCol w="282042">
                  <a:extLst>
                    <a:ext uri="{9D8B030D-6E8A-4147-A177-3AD203B41FA5}">
                      <a16:colId xmlns:a16="http://schemas.microsoft.com/office/drawing/2014/main" val="1599469977"/>
                    </a:ext>
                  </a:extLst>
                </a:gridCol>
              </a:tblGrid>
              <a:tr h="307827">
                <a:tc>
                  <a:txBody>
                    <a:bodyPr/>
                    <a:lstStyle/>
                    <a:p>
                      <a:pPr algn="ctr"/>
                      <a:r>
                        <a:rPr lang="en-US" altLang="zh-TW" sz="1200" dirty="0"/>
                        <a:t>No.</a:t>
                      </a:r>
                      <a:endParaRPr lang="zh-TW" altLang="en-US" sz="1200" dirty="0"/>
                    </a:p>
                  </a:txBody>
                  <a:tcPr anchor="ctr"/>
                </a:tc>
                <a:tc>
                  <a:txBody>
                    <a:bodyPr/>
                    <a:lstStyle/>
                    <a:p>
                      <a:pPr algn="ctr"/>
                      <a:r>
                        <a:rPr lang="en-US" altLang="zh-TW" sz="1200" dirty="0"/>
                        <a:t>Data </a:t>
                      </a:r>
                      <a:endParaRPr lang="zh-TW" altLang="en-US" sz="1200" dirty="0"/>
                    </a:p>
                  </a:txBody>
                  <a:tcPr anchor="ctr"/>
                </a:tc>
                <a:tc>
                  <a:txBody>
                    <a:bodyPr/>
                    <a:lstStyle/>
                    <a:p>
                      <a:pPr algn="ctr"/>
                      <a:r>
                        <a:rPr lang="en-US" altLang="zh-TW" sz="1200" dirty="0"/>
                        <a:t>Grid1</a:t>
                      </a:r>
                      <a:endParaRPr lang="zh-TW" altLang="en-US" sz="1200" dirty="0"/>
                    </a:p>
                  </a:txBody>
                  <a:tcPr anchor="ctr"/>
                </a:tc>
                <a:tc>
                  <a:txBody>
                    <a:bodyPr/>
                    <a:lstStyle/>
                    <a:p>
                      <a:pPr algn="ctr"/>
                      <a:r>
                        <a:rPr lang="en-US" altLang="zh-TW" sz="1200" dirty="0"/>
                        <a:t>Grid2_subpix</a:t>
                      </a:r>
                      <a:endParaRPr lang="zh-TW" altLang="en-US" sz="1200" dirty="0"/>
                    </a:p>
                  </a:txBody>
                  <a:tcPr anchor="ctr"/>
                </a:tc>
                <a:tc>
                  <a:txBody>
                    <a:bodyPr/>
                    <a:lstStyle/>
                    <a:p>
                      <a:pPr algn="ctr"/>
                      <a:r>
                        <a:rPr lang="en-US" altLang="zh-TW" sz="1200" dirty="0"/>
                        <a:t>Grid2_subpix_cvfix</a:t>
                      </a:r>
                      <a:endParaRPr lang="zh-TW" altLang="en-US" sz="1200" dirty="0"/>
                    </a:p>
                  </a:txBody>
                  <a:tcPr anchor="ctr"/>
                </a:tc>
                <a:tc gridSpan="3">
                  <a:txBody>
                    <a:bodyPr/>
                    <a:lstStyle/>
                    <a:p>
                      <a:pPr algn="ctr"/>
                      <a:r>
                        <a:rPr lang="en-US" altLang="zh-TW" sz="1200" dirty="0"/>
                        <a:t>Ranking</a:t>
                      </a:r>
                    </a:p>
                  </a:txBody>
                  <a:tcPr anchor="ctr"/>
                </a:tc>
                <a:tc hMerge="1">
                  <a:txBody>
                    <a:bodyPr/>
                    <a:lstStyle/>
                    <a:p>
                      <a:pPr algn="ctr"/>
                      <a:endParaRPr lang="zh-TW" altLang="en-US" dirty="0"/>
                    </a:p>
                  </a:txBody>
                  <a:tcPr anchor="ctr"/>
                </a:tc>
                <a:tc hMerge="1">
                  <a:txBody>
                    <a:bodyPr/>
                    <a:lstStyle/>
                    <a:p>
                      <a:pPr algn="ctr"/>
                      <a:endParaRPr lang="zh-TW" altLang="en-US" dirty="0"/>
                    </a:p>
                  </a:txBody>
                  <a:tcPr anchor="ctr"/>
                </a:tc>
                <a:extLst>
                  <a:ext uri="{0D108BD9-81ED-4DB2-BD59-A6C34878D82A}">
                    <a16:rowId xmlns:a16="http://schemas.microsoft.com/office/drawing/2014/main" val="2985013649"/>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85_46_20210324123447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92.225%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93.225%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493605466"/>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2</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85_68_20210303140400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93.333%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92.650%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92.450%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extLst>
                  <a:ext uri="{0D108BD9-81ED-4DB2-BD59-A6C34878D82A}">
                    <a16:rowId xmlns:a16="http://schemas.microsoft.com/office/drawing/2014/main" val="3128243170"/>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3</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85_69_20210303142117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92.991%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92.958%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extLst>
                  <a:ext uri="{0D108BD9-81ED-4DB2-BD59-A6C34878D82A}">
                    <a16:rowId xmlns:a16="http://schemas.microsoft.com/office/drawing/2014/main" val="3780689829"/>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4</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85_76_20210303143808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92.492%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93.266%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93.050%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252409209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5</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85_77_20210303145506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93.058%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94.208%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94.192%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470384074"/>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6</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90_21_20210325132601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98.667%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98.825%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909101232"/>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7</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90_54_20210324125308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98.175%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98.369%</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153753581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8</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90_62_20210324131130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98.500%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98.392%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98.458%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148120743"/>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90_70_20210324132953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98.108%</a:t>
                      </a:r>
                    </a:p>
                  </a:txBody>
                  <a:tcPr marL="6350" marR="6350" marT="6350" marB="0" anchor="ctr"/>
                </a:tc>
                <a:tc>
                  <a:txBody>
                    <a:bodyPr/>
                    <a:lstStyle/>
                    <a:p>
                      <a:pPr algn="ctr" fontAlgn="ctr"/>
                      <a:r>
                        <a:rPr lang="en-US" altLang="zh-TW" sz="1200" b="0" i="0" u="none" strike="noStrike" dirty="0">
                          <a:solidFill>
                            <a:srgbClr val="000000"/>
                          </a:solidFill>
                          <a:effectLst/>
                          <a:latin typeface="+mn-lt"/>
                          <a:ea typeface="新細明體" panose="02020500000000000000" pitchFamily="18" charset="-120"/>
                        </a:rPr>
                        <a:t>97.942%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97.950%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428169188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10</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90_77_20210325142116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97.950%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1500051845"/>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11</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95_38_20210324121430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2637258352"/>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12</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95_76_20210324164230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92795151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13</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95_77_20210221134715_94_8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99.416%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99.408%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386795346"/>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14</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95_77_20210324165927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99.583%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664195464"/>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15</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95_78_20210221140401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99.367%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99.333%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70723812"/>
                  </a:ext>
                </a:extLst>
              </a:tr>
            </a:tbl>
          </a:graphicData>
        </a:graphic>
      </p:graphicFrame>
    </p:spTree>
    <p:extLst>
      <p:ext uri="{BB962C8B-B14F-4D97-AF65-F5344CB8AC3E}">
        <p14:creationId xmlns:p14="http://schemas.microsoft.com/office/powerpoint/2010/main" val="83862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Intensity Extraction and Data collecting Software – </a:t>
            </a:r>
            <a:br>
              <a:rPr lang="en-US" altLang="zh-TW" dirty="0"/>
            </a:br>
            <a:r>
              <a:rPr lang="en-US" altLang="zh-TW" dirty="0"/>
              <a:t>Summit Grid Review, Improve &amp; Evaluate</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863699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20</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89231"/>
                <a:ext cx="899897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Multiple data NP call results comparison</a:t>
                </a:r>
                <a:r>
                  <a:rPr lang="zh-TW" altLang="en-US" dirty="0"/>
                  <a:t> </a:t>
                </a:r>
                <a:r>
                  <a:rPr lang="en-US" altLang="zh-TW" dirty="0"/>
                  <a:t>(from finally 38 results)</a:t>
                </a:r>
              </a:p>
              <a:p>
                <a:pPr marL="742950" lvl="1" indent="-285750">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oMath>
                </a14:m>
                <a:r>
                  <a:rPr lang="en-US" altLang="zh-TW" dirty="0"/>
                  <a:t> Grid1 intensity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a:t> Intensity extracted from new developed process (Grid2)</a:t>
                </a:r>
              </a:p>
              <a:p>
                <a:pPr marL="742950" lvl="1" indent="-285750">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t>Grid1 intensity  &lt; Intensity extracted from new developed process (Grid2)</a:t>
                </a:r>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89231"/>
                <a:ext cx="8998974" cy="923330"/>
              </a:xfrm>
              <a:prstGeom prst="rect">
                <a:avLst/>
              </a:prstGeom>
              <a:blipFill>
                <a:blip r:embed="rId2"/>
                <a:stretch>
                  <a:fillRect l="-474" t="-3289" b="-9211"/>
                </a:stretch>
              </a:blipFill>
            </p:spPr>
            <p:txBody>
              <a:bodyPr/>
              <a:lstStyle/>
              <a:p>
                <a:r>
                  <a:rPr lang="zh-TW" altLang="en-US">
                    <a:noFill/>
                  </a:rPr>
                  <a:t> </a:t>
                </a:r>
              </a:p>
            </p:txBody>
          </p:sp>
        </mc:Fallback>
      </mc:AlternateContent>
      <p:pic>
        <p:nvPicPr>
          <p:cNvPr id="3" name="table">
            <a:extLst>
              <a:ext uri="{FF2B5EF4-FFF2-40B4-BE49-F238E27FC236}">
                <a16:creationId xmlns:a16="http://schemas.microsoft.com/office/drawing/2014/main" id="{8E734983-AEFD-89A2-C269-8DA34D00EF0A}"/>
              </a:ext>
            </a:extLst>
          </p:cNvPr>
          <p:cNvPicPr>
            <a:picLocks noChangeAspect="1"/>
          </p:cNvPicPr>
          <p:nvPr/>
        </p:nvPicPr>
        <p:blipFill>
          <a:blip r:embed="rId3"/>
          <a:stretch>
            <a:fillRect/>
          </a:stretch>
        </p:blipFill>
        <p:spPr>
          <a:xfrm>
            <a:off x="380950" y="2081188"/>
            <a:ext cx="4061949" cy="4509069"/>
          </a:xfrm>
          <a:prstGeom prst="rect">
            <a:avLst/>
          </a:prstGeom>
        </p:spPr>
      </p:pic>
      <p:pic>
        <p:nvPicPr>
          <p:cNvPr id="7" name="table">
            <a:extLst>
              <a:ext uri="{FF2B5EF4-FFF2-40B4-BE49-F238E27FC236}">
                <a16:creationId xmlns:a16="http://schemas.microsoft.com/office/drawing/2014/main" id="{3B17DF04-3A5F-D709-AD13-7C3C7943B768}"/>
              </a:ext>
            </a:extLst>
          </p:cNvPr>
          <p:cNvPicPr>
            <a:picLocks noChangeAspect="1"/>
          </p:cNvPicPr>
          <p:nvPr/>
        </p:nvPicPr>
        <p:blipFill>
          <a:blip r:embed="rId4"/>
          <a:stretch>
            <a:fillRect/>
          </a:stretch>
        </p:blipFill>
        <p:spPr>
          <a:xfrm>
            <a:off x="4701102" y="2074100"/>
            <a:ext cx="4061949" cy="4538615"/>
          </a:xfrm>
          <a:prstGeom prst="rect">
            <a:avLst/>
          </a:prstGeom>
        </p:spPr>
      </p:pic>
      <p:sp>
        <p:nvSpPr>
          <p:cNvPr id="9" name="矩形: 圓角 8">
            <a:extLst>
              <a:ext uri="{FF2B5EF4-FFF2-40B4-BE49-F238E27FC236}">
                <a16:creationId xmlns:a16="http://schemas.microsoft.com/office/drawing/2014/main" id="{10E68BE1-303B-D298-3000-C4806DF1553B}"/>
              </a:ext>
            </a:extLst>
          </p:cNvPr>
          <p:cNvSpPr/>
          <p:nvPr/>
        </p:nvSpPr>
        <p:spPr>
          <a:xfrm>
            <a:off x="3291840" y="2416629"/>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8E530E07-E758-2571-7702-E2CCEC5F40C3}"/>
              </a:ext>
            </a:extLst>
          </p:cNvPr>
          <p:cNvSpPr/>
          <p:nvPr/>
        </p:nvSpPr>
        <p:spPr>
          <a:xfrm>
            <a:off x="3227290" y="4484185"/>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840CCA66-4F0E-4364-BB10-0460E27EA004}"/>
              </a:ext>
            </a:extLst>
          </p:cNvPr>
          <p:cNvSpPr/>
          <p:nvPr/>
        </p:nvSpPr>
        <p:spPr>
          <a:xfrm>
            <a:off x="7611993" y="2357350"/>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77B2162C-2EAE-30DB-9062-A8B58809F580}"/>
              </a:ext>
            </a:extLst>
          </p:cNvPr>
          <p:cNvSpPr/>
          <p:nvPr/>
        </p:nvSpPr>
        <p:spPr>
          <a:xfrm>
            <a:off x="7532321" y="4415771"/>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88FFD1E4-A802-24E8-CA0A-4E107853B8CD}"/>
                  </a:ext>
                </a:extLst>
              </p:cNvPr>
              <p:cNvSpPr txBox="1"/>
              <p:nvPr/>
            </p:nvSpPr>
            <p:spPr>
              <a:xfrm>
                <a:off x="3109336" y="6449215"/>
                <a:ext cx="1398114" cy="369332"/>
              </a:xfrm>
              <a:prstGeom prst="rect">
                <a:avLst/>
              </a:prstGeom>
              <a:noFill/>
            </p:spPr>
            <p:txBody>
              <a:bodyPr wrap="square">
                <a:spAutoFit/>
              </a:bodyPr>
              <a:lstStyle/>
              <a:p>
                <a14:m>
                  <m:oMath xmlns:m="http://schemas.openxmlformats.org/officeDocument/2006/math">
                    <m:r>
                      <a:rPr lang="en-US" altLang="zh-TW" b="0" i="1" smtClean="0">
                        <a:solidFill>
                          <a:srgbClr val="C00000"/>
                        </a:solidFill>
                        <a:latin typeface="Cambria Math" panose="02040503050406030204" pitchFamily="18" charset="0"/>
                      </a:rPr>
                      <m:t>⇒ </m:t>
                    </m:r>
                  </m:oMath>
                </a14:m>
                <a:r>
                  <a:rPr lang="en-US" altLang="zh-TW" b="0" dirty="0">
                    <a:solidFill>
                      <a:srgbClr val="C00000"/>
                    </a:solidFill>
                  </a:rPr>
                  <a:t> Reject </a:t>
                </a:r>
                <a14:m>
                  <m:oMath xmlns:m="http://schemas.openxmlformats.org/officeDocument/2006/math">
                    <m:sSub>
                      <m:sSubPr>
                        <m:ctrlPr>
                          <a:rPr lang="en-US" altLang="zh-TW" b="0" i="1" smtClean="0">
                            <a:solidFill>
                              <a:srgbClr val="C00000"/>
                            </a:solidFill>
                            <a:latin typeface="Cambria Math" panose="02040503050406030204" pitchFamily="18" charset="0"/>
                          </a:rPr>
                        </m:ctrlPr>
                      </m:sSubPr>
                      <m:e>
                        <m:r>
                          <a:rPr lang="en-US" altLang="zh-TW" b="0" i="1" smtClean="0">
                            <a:solidFill>
                              <a:srgbClr val="C00000"/>
                            </a:solidFill>
                            <a:latin typeface="Cambria Math" panose="02040503050406030204" pitchFamily="18" charset="0"/>
                          </a:rPr>
                          <m:t>𝐻</m:t>
                        </m:r>
                      </m:e>
                      <m:sub>
                        <m:r>
                          <a:rPr lang="en-US" altLang="zh-TW" b="0" i="1" smtClean="0">
                            <a:solidFill>
                              <a:srgbClr val="C00000"/>
                            </a:solidFill>
                            <a:latin typeface="Cambria Math" panose="02040503050406030204" pitchFamily="18" charset="0"/>
                          </a:rPr>
                          <m:t>0</m:t>
                        </m:r>
                      </m:sub>
                    </m:sSub>
                  </m:oMath>
                </a14:m>
                <a:endParaRPr lang="zh-TW" altLang="en-US" dirty="0">
                  <a:solidFill>
                    <a:srgbClr val="C00000"/>
                  </a:solidFill>
                </a:endParaRPr>
              </a:p>
            </p:txBody>
          </p:sp>
        </mc:Choice>
        <mc:Fallback xmlns="">
          <p:sp>
            <p:nvSpPr>
              <p:cNvPr id="13" name="文字方塊 12">
                <a:extLst>
                  <a:ext uri="{FF2B5EF4-FFF2-40B4-BE49-F238E27FC236}">
                    <a16:creationId xmlns:a16="http://schemas.microsoft.com/office/drawing/2014/main" id="{88FFD1E4-A802-24E8-CA0A-4E107853B8CD}"/>
                  </a:ext>
                </a:extLst>
              </p:cNvPr>
              <p:cNvSpPr txBox="1">
                <a:spLocks noRot="1" noChangeAspect="1" noMove="1" noResize="1" noEditPoints="1" noAdjustHandles="1" noChangeArrowheads="1" noChangeShapeType="1" noTextEdit="1"/>
              </p:cNvSpPr>
              <p:nvPr/>
            </p:nvSpPr>
            <p:spPr>
              <a:xfrm>
                <a:off x="3109336" y="6449215"/>
                <a:ext cx="1398114" cy="369332"/>
              </a:xfrm>
              <a:prstGeom prst="rect">
                <a:avLst/>
              </a:prstGeom>
              <a:blipFill>
                <a:blip r:embed="rId5"/>
                <a:stretch>
                  <a:fillRect t="-9836"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BC1DFC87-418B-E07A-036C-C5E94AD6309E}"/>
                  </a:ext>
                </a:extLst>
              </p:cNvPr>
              <p:cNvSpPr txBox="1"/>
              <p:nvPr/>
            </p:nvSpPr>
            <p:spPr>
              <a:xfrm>
                <a:off x="7414367" y="6452124"/>
                <a:ext cx="1398114" cy="369332"/>
              </a:xfrm>
              <a:prstGeom prst="rect">
                <a:avLst/>
              </a:prstGeom>
              <a:noFill/>
            </p:spPr>
            <p:txBody>
              <a:bodyPr wrap="square">
                <a:spAutoFit/>
              </a:bodyPr>
              <a:lstStyle/>
              <a:p>
                <a14:m>
                  <m:oMath xmlns:m="http://schemas.openxmlformats.org/officeDocument/2006/math">
                    <m:r>
                      <a:rPr lang="en-US" altLang="zh-TW" b="0" i="1" smtClean="0">
                        <a:solidFill>
                          <a:srgbClr val="C00000"/>
                        </a:solidFill>
                        <a:latin typeface="Cambria Math" panose="02040503050406030204" pitchFamily="18" charset="0"/>
                      </a:rPr>
                      <m:t>⇒ </m:t>
                    </m:r>
                  </m:oMath>
                </a14:m>
                <a:r>
                  <a:rPr lang="en-US" altLang="zh-TW" b="0" dirty="0">
                    <a:solidFill>
                      <a:srgbClr val="C00000"/>
                    </a:solidFill>
                  </a:rPr>
                  <a:t> Reject </a:t>
                </a:r>
                <a14:m>
                  <m:oMath xmlns:m="http://schemas.openxmlformats.org/officeDocument/2006/math">
                    <m:sSub>
                      <m:sSubPr>
                        <m:ctrlPr>
                          <a:rPr lang="en-US" altLang="zh-TW" b="0" i="1" smtClean="0">
                            <a:solidFill>
                              <a:srgbClr val="C00000"/>
                            </a:solidFill>
                            <a:latin typeface="Cambria Math" panose="02040503050406030204" pitchFamily="18" charset="0"/>
                          </a:rPr>
                        </m:ctrlPr>
                      </m:sSubPr>
                      <m:e>
                        <m:r>
                          <a:rPr lang="en-US" altLang="zh-TW" b="0" i="1" smtClean="0">
                            <a:solidFill>
                              <a:srgbClr val="C00000"/>
                            </a:solidFill>
                            <a:latin typeface="Cambria Math" panose="02040503050406030204" pitchFamily="18" charset="0"/>
                          </a:rPr>
                          <m:t>𝐻</m:t>
                        </m:r>
                      </m:e>
                      <m:sub>
                        <m:r>
                          <a:rPr lang="en-US" altLang="zh-TW" b="0" i="1" smtClean="0">
                            <a:solidFill>
                              <a:srgbClr val="C00000"/>
                            </a:solidFill>
                            <a:latin typeface="Cambria Math" panose="02040503050406030204" pitchFamily="18" charset="0"/>
                          </a:rPr>
                          <m:t>0</m:t>
                        </m:r>
                      </m:sub>
                    </m:sSub>
                  </m:oMath>
                </a14:m>
                <a:endParaRPr lang="zh-TW" altLang="en-US" dirty="0">
                  <a:solidFill>
                    <a:srgbClr val="C00000"/>
                  </a:solidFill>
                </a:endParaRPr>
              </a:p>
            </p:txBody>
          </p:sp>
        </mc:Choice>
        <mc:Fallback xmlns="">
          <p:sp>
            <p:nvSpPr>
              <p:cNvPr id="14" name="文字方塊 13">
                <a:extLst>
                  <a:ext uri="{FF2B5EF4-FFF2-40B4-BE49-F238E27FC236}">
                    <a16:creationId xmlns:a16="http://schemas.microsoft.com/office/drawing/2014/main" id="{BC1DFC87-418B-E07A-036C-C5E94AD6309E}"/>
                  </a:ext>
                </a:extLst>
              </p:cNvPr>
              <p:cNvSpPr txBox="1">
                <a:spLocks noRot="1" noChangeAspect="1" noMove="1" noResize="1" noEditPoints="1" noAdjustHandles="1" noChangeArrowheads="1" noChangeShapeType="1" noTextEdit="1"/>
              </p:cNvSpPr>
              <p:nvPr/>
            </p:nvSpPr>
            <p:spPr>
              <a:xfrm>
                <a:off x="7414367" y="6452124"/>
                <a:ext cx="1398114" cy="369332"/>
              </a:xfrm>
              <a:prstGeom prst="rect">
                <a:avLst/>
              </a:prstGeom>
              <a:blipFill>
                <a:blip r:embed="rId6"/>
                <a:stretch>
                  <a:fillRect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70777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Normal Gamma Background Correction &amp;</a:t>
            </a:r>
            <a:br>
              <a:rPr lang="en-US" altLang="zh-TW" dirty="0"/>
            </a:br>
            <a:r>
              <a:rPr lang="en-US" altLang="zh-TW" dirty="0"/>
              <a:t>Data Preprocess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70830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22</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Model Background and Introduction</a:t>
            </a:r>
            <a:endParaRPr lang="zh-TW" altLang="en-US"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E758F552-D358-0F4A-EE1D-6445C2797057}"/>
                  </a:ext>
                </a:extLst>
              </p:cNvPr>
              <p:cNvSpPr txBox="1"/>
              <p:nvPr/>
            </p:nvSpPr>
            <p:spPr>
              <a:xfrm>
                <a:off x="630194" y="2429259"/>
                <a:ext cx="8224613" cy="2637902"/>
              </a:xfrm>
              <a:prstGeom prst="rect">
                <a:avLst/>
              </a:prstGeom>
              <a:noFill/>
            </p:spPr>
            <p:txBody>
              <a:bodyPr wrap="square" rtlCol="0">
                <a:spAutoFit/>
              </a:bodyPr>
              <a:lstStyle/>
              <a:p>
                <a:pPr marL="214313" indent="-214313">
                  <a:buFont typeface="Arial" panose="020B0604020202020204" pitchFamily="34" charset="0"/>
                  <a:buChar char="•"/>
                </a:pPr>
                <a:r>
                  <a:rPr lang="en-US" altLang="zh-TW" dirty="0"/>
                  <a:t>For each single array:                      </a:t>
                </a:r>
                <a:endParaRPr lang="en-US" altLang="zh-TW" i="1" dirty="0">
                  <a:latin typeface="Cambria Math" panose="02040503050406030204" pitchFamily="18" charset="0"/>
                </a:endParaRPr>
              </a:p>
              <a:p>
                <a:pPr algn="ctr"/>
                <a:endParaRPr lang="en-US" altLang="zh-TW"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m:oMathPara>
                </a14:m>
                <a:endParaRPr lang="en-US" altLang="zh-TW" b="1" dirty="0"/>
              </a:p>
              <a:p>
                <a:pPr marL="214313" indent="-214313">
                  <a:buFont typeface="Arial" panose="020B0604020202020204" pitchFamily="34" charset="0"/>
                  <a:buChar char="•"/>
                </a:pPr>
                <a:endParaRPr lang="en-US" altLang="zh-TW" dirty="0"/>
              </a:p>
              <a:p>
                <a:pPr marL="214313" indent="-214313">
                  <a:buFont typeface="Arial" panose="020B0604020202020204" pitchFamily="34" charset="0"/>
                  <a:buChar char="•"/>
                </a:pPr>
                <a:endParaRPr lang="en-US" altLang="zh-TW" dirty="0"/>
              </a:p>
              <a:p>
                <a:endParaRPr lang="en-US" altLang="zh-TW" dirty="0"/>
              </a:p>
              <a:p>
                <a:endParaRPr lang="en-US" altLang="zh-TW" dirty="0"/>
              </a:p>
              <a:p>
                <a:pPr marL="214313" indent="-214313">
                  <a:buFont typeface="Arial" panose="020B0604020202020204" pitchFamily="34" charset="0"/>
                  <a:buChar char="•"/>
                </a:pPr>
                <a14:m>
                  <m:oMath xmlns:m="http://schemas.openxmlformats.org/officeDocument/2006/math">
                    <m:r>
                      <a:rPr lang="en-US" altLang="zh-TW" i="1">
                        <a:latin typeface="Cambria Math" panose="02040503050406030204" pitchFamily="18" charset="0"/>
                      </a:rPr>
                      <m:t>𝐵𝑔𝐶</m:t>
                    </m:r>
                    <m:r>
                      <a:rPr lang="en-US" altLang="zh-TW" i="1">
                        <a:latin typeface="Cambria Math" panose="02040503050406030204" pitchFamily="18" charset="0"/>
                      </a:rPr>
                      <m:t> </m:t>
                    </m:r>
                  </m:oMath>
                </a14:m>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b="1" i="1">
                        <a:latin typeface="Cambria Math" panose="02040503050406030204" pitchFamily="18" charset="0"/>
                      </a:rPr>
                      <m:t>⇒</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oMath>
                </a14:m>
                <a:r>
                  <a:rPr lang="en-US" altLang="zh-TW" dirty="0"/>
                  <a:t>   Enhance the biological validity of the results.</a:t>
                </a:r>
              </a:p>
              <a:p>
                <a:pPr marL="214313" indent="-214313">
                  <a:buFont typeface="Arial" panose="020B0604020202020204" pitchFamily="34" charset="0"/>
                  <a:buChar char="•"/>
                </a:pPr>
                <a:endParaRPr lang="en-US" altLang="zh-TW" dirty="0"/>
              </a:p>
            </p:txBody>
          </p:sp>
        </mc:Choice>
        <mc:Fallback xmlns="">
          <p:sp>
            <p:nvSpPr>
              <p:cNvPr id="9" name="文字方塊 8">
                <a:extLst>
                  <a:ext uri="{FF2B5EF4-FFF2-40B4-BE49-F238E27FC236}">
                    <a16:creationId xmlns:a16="http://schemas.microsoft.com/office/drawing/2014/main" id="{E758F552-D358-0F4A-EE1D-6445C2797057}"/>
                  </a:ext>
                </a:extLst>
              </p:cNvPr>
              <p:cNvSpPr txBox="1">
                <a:spLocks noRot="1" noChangeAspect="1" noMove="1" noResize="1" noEditPoints="1" noAdjustHandles="1" noChangeArrowheads="1" noChangeShapeType="1" noTextEdit="1"/>
              </p:cNvSpPr>
              <p:nvPr/>
            </p:nvSpPr>
            <p:spPr>
              <a:xfrm>
                <a:off x="630194" y="2429259"/>
                <a:ext cx="8224613" cy="2637902"/>
              </a:xfrm>
              <a:prstGeom prst="rect">
                <a:avLst/>
              </a:prstGeom>
              <a:blipFill>
                <a:blip r:embed="rId2"/>
                <a:stretch>
                  <a:fillRect l="-444" t="-1389"/>
                </a:stretch>
              </a:blipFill>
            </p:spPr>
            <p:txBody>
              <a:bodyPr/>
              <a:lstStyle/>
              <a:p>
                <a:r>
                  <a:rPr lang="zh-TW" altLang="en-US">
                    <a:noFill/>
                  </a:rPr>
                  <a:t> </a:t>
                </a:r>
              </a:p>
            </p:txBody>
          </p:sp>
        </mc:Fallback>
      </mc:AlternateContent>
      <p:sp>
        <p:nvSpPr>
          <p:cNvPr id="10" name="矩形 9">
            <a:extLst>
              <a:ext uri="{FF2B5EF4-FFF2-40B4-BE49-F238E27FC236}">
                <a16:creationId xmlns:a16="http://schemas.microsoft.com/office/drawing/2014/main" id="{5800074F-E2C0-FAC0-1D7A-E81A58638947}"/>
              </a:ext>
            </a:extLst>
          </p:cNvPr>
          <p:cNvSpPr/>
          <p:nvPr/>
        </p:nvSpPr>
        <p:spPr>
          <a:xfrm>
            <a:off x="267469" y="1802964"/>
            <a:ext cx="2650662"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 Assumption</a:t>
            </a:r>
          </a:p>
        </p:txBody>
      </p:sp>
      <p:pic>
        <p:nvPicPr>
          <p:cNvPr id="7" name="圖片 6">
            <a:extLst>
              <a:ext uri="{FF2B5EF4-FFF2-40B4-BE49-F238E27FC236}">
                <a16:creationId xmlns:a16="http://schemas.microsoft.com/office/drawing/2014/main" id="{E7D9AAC1-F818-61D9-369B-974BD111C3CD}"/>
              </a:ext>
            </a:extLst>
          </p:cNvPr>
          <p:cNvPicPr>
            <a:picLocks noChangeAspect="1"/>
          </p:cNvPicPr>
          <p:nvPr/>
        </p:nvPicPr>
        <p:blipFill>
          <a:blip r:embed="rId3"/>
          <a:stretch>
            <a:fillRect/>
          </a:stretch>
        </p:blipFill>
        <p:spPr>
          <a:xfrm>
            <a:off x="5652000" y="4940168"/>
            <a:ext cx="3473928" cy="1369152"/>
          </a:xfrm>
          <a:prstGeom prst="rect">
            <a:avLst/>
          </a:prstGeom>
        </p:spPr>
      </p:pic>
    </p:spTree>
    <p:extLst>
      <p:ext uri="{BB962C8B-B14F-4D97-AF65-F5344CB8AC3E}">
        <p14:creationId xmlns:p14="http://schemas.microsoft.com/office/powerpoint/2010/main" val="421263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23</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C8254348-AACD-E421-E523-B114FBECF696}"/>
                  </a:ext>
                </a:extLst>
              </p:cNvPr>
              <p:cNvSpPr txBox="1"/>
              <p:nvPr/>
            </p:nvSpPr>
            <p:spPr>
              <a:xfrm>
                <a:off x="630194" y="2150213"/>
                <a:ext cx="8224613" cy="3736729"/>
              </a:xfrm>
              <a:prstGeom prst="rect">
                <a:avLst/>
              </a:prstGeom>
              <a:noFill/>
            </p:spPr>
            <p:txBody>
              <a:bodyPr wrap="square" rtlCol="0">
                <a:spAutoFit/>
              </a:bodyPr>
              <a:lstStyle/>
              <a:p>
                <a:pPr marL="214313" indent="-214313">
                  <a:buFont typeface="Arial" panose="020B0604020202020204" pitchFamily="34" charset="0"/>
                  <a:buChar char="•"/>
                </a:pPr>
                <a:r>
                  <a:rPr lang="en-US" altLang="zh-TW" sz="1500" dirty="0"/>
                  <a:t>For each single array </a:t>
                </a:r>
                <a14:m>
                  <m:oMath xmlns:m="http://schemas.openxmlformats.org/officeDocument/2006/math">
                    <m:r>
                      <a:rPr lang="en-US" altLang="zh-TW" sz="1500" i="1" dirty="0">
                        <a:latin typeface="Cambria Math" panose="02040503050406030204" pitchFamily="18" charset="0"/>
                      </a:rPr>
                      <m:t>𝑗</m:t>
                    </m:r>
                  </m:oMath>
                </a14:m>
                <a:r>
                  <a:rPr lang="en-US" altLang="zh-TW" sz="1500" dirty="0"/>
                  <a:t>:                   </a:t>
                </a:r>
              </a:p>
              <a:p>
                <a:pPr/>
                <a14:m>
                  <m:oMathPara xmlns:m="http://schemas.openxmlformats.org/officeDocument/2006/math">
                    <m:oMathParaPr>
                      <m:jc m:val="center"/>
                    </m:oMathParaPr>
                    <m:oMath xmlns:m="http://schemas.openxmlformats.org/officeDocument/2006/math">
                      <m:sSub>
                        <m:sSubPr>
                          <m:ctrlPr>
                            <a:rPr lang="en-US" altLang="zh-TW" sz="1500" b="1" i="1">
                              <a:solidFill>
                                <a:srgbClr val="00B050"/>
                              </a:solidFill>
                              <a:latin typeface="Cambria Math" panose="02040503050406030204" pitchFamily="18" charset="0"/>
                            </a:rPr>
                          </m:ctrlPr>
                        </m:sSubPr>
                        <m:e>
                          <m:r>
                            <a:rPr lang="en-US" altLang="zh-TW" sz="1500" b="1" i="1">
                              <a:solidFill>
                                <a:srgbClr val="00B050"/>
                              </a:solidFill>
                              <a:latin typeface="Cambria Math" panose="02040503050406030204" pitchFamily="18" charset="0"/>
                            </a:rPr>
                            <m:t>𝑿</m:t>
                          </m:r>
                        </m:e>
                        <m:sub>
                          <m:r>
                            <a:rPr lang="en-US" altLang="zh-TW" sz="1500" b="1" i="1">
                              <a:solidFill>
                                <a:srgbClr val="00B05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D6A300"/>
                              </a:solidFill>
                              <a:latin typeface="Cambria Math" panose="02040503050406030204" pitchFamily="18" charset="0"/>
                            </a:rPr>
                          </m:ctrlPr>
                        </m:sSubPr>
                        <m:e>
                          <m:r>
                            <a:rPr lang="en-US" altLang="zh-TW" sz="1500" b="1" i="1">
                              <a:solidFill>
                                <a:srgbClr val="D6A300"/>
                              </a:solidFill>
                              <a:latin typeface="Cambria Math" panose="02040503050406030204" pitchFamily="18" charset="0"/>
                            </a:rPr>
                            <m:t>𝑺</m:t>
                          </m:r>
                        </m:e>
                        <m:sub>
                          <m:r>
                            <a:rPr lang="en-US" altLang="zh-TW" sz="1500" b="1" i="1">
                              <a:solidFill>
                                <a:srgbClr val="D6A30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2683C6"/>
                              </a:solidFill>
                              <a:latin typeface="Cambria Math" panose="02040503050406030204" pitchFamily="18" charset="0"/>
                            </a:rPr>
                          </m:ctrlPr>
                        </m:sSubPr>
                        <m:e>
                          <m:r>
                            <a:rPr lang="en-US" altLang="zh-TW" sz="1500" b="1" i="1">
                              <a:solidFill>
                                <a:srgbClr val="2683C6"/>
                              </a:solidFill>
                              <a:latin typeface="Cambria Math" panose="02040503050406030204" pitchFamily="18" charset="0"/>
                            </a:rPr>
                            <m:t>𝑩</m:t>
                          </m:r>
                        </m:e>
                        <m:sub>
                          <m:r>
                            <a:rPr lang="en-US" altLang="zh-TW" sz="1500" b="1" i="1">
                              <a:solidFill>
                                <a:srgbClr val="2683C6"/>
                              </a:solidFill>
                              <a:latin typeface="Cambria Math" panose="02040503050406030204" pitchFamily="18" charset="0"/>
                            </a:rPr>
                            <m:t>𝒋</m:t>
                          </m:r>
                        </m:sub>
                      </m:sSub>
                    </m:oMath>
                  </m:oMathPara>
                </a14:m>
                <a:endParaRPr lang="en-US" altLang="zh-TW" sz="1500" dirty="0"/>
              </a:p>
              <a:p>
                <a:pPr marL="214313" indent="-214313">
                  <a:buFont typeface="Arial" panose="020B0604020202020204" pitchFamily="34" charset="0"/>
                  <a:buChar char="•"/>
                </a:pPr>
                <a:endParaRPr lang="en-US" altLang="zh-TW" sz="1500" dirty="0"/>
              </a:p>
              <a:p>
                <a:pPr marL="214313" indent="-214313">
                  <a:buFont typeface="Arial" panose="020B0604020202020204" pitchFamily="34" charset="0"/>
                  <a:buChar char="•"/>
                </a:pPr>
                <a14:m>
                  <m:oMath xmlns:m="http://schemas.openxmlformats.org/officeDocument/2006/math">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𝑋</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d>
                      <m:dPr>
                        <m:begChr m:val="{"/>
                        <m:endChr m:val=""/>
                        <m:ctrlPr>
                          <a:rPr lang="en-US" altLang="zh-TW" sz="1500" i="1">
                            <a:latin typeface="Cambria Math" panose="02040503050406030204" pitchFamily="18" charset="0"/>
                          </a:rPr>
                        </m:ctrlPr>
                      </m:dPr>
                      <m:e>
                        <m:eqArr>
                          <m:eqArrPr>
                            <m:ctrlPr>
                              <a:rPr lang="en-US" altLang="zh-TW" sz="1500" i="1">
                                <a:latin typeface="Cambria Math" panose="02040503050406030204" pitchFamily="18" charset="0"/>
                              </a:rPr>
                            </m:ctrlPr>
                          </m:eqArrPr>
                          <m:e>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𝑆</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r>
                              <a:rPr lang="en-US" altLang="zh-TW" sz="1500" i="1">
                                <a:latin typeface="Cambria Math" panose="02040503050406030204" pitchFamily="18" charset="0"/>
                              </a:rPr>
                              <m:t>𝐽</m:t>
                            </m:r>
                            <m:r>
                              <a:rPr lang="en-US" altLang="zh-TW" sz="1500" i="1">
                                <a:latin typeface="Cambria Math" panose="02040503050406030204" pitchFamily="18" charset="0"/>
                              </a:rPr>
                              <m:t>⇒</m:t>
                            </m:r>
                            <m:r>
                              <a:rPr lang="en-US" altLang="zh-TW" sz="1500" i="1">
                                <a:latin typeface="Cambria Math" panose="02040503050406030204" pitchFamily="18" charset="0"/>
                              </a:rPr>
                              <m:t>𝑟𝑒𝑔𝑢𝑙𝑎𝑟</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r>
                              <a:rPr lang="en-US" altLang="zh-TW" sz="1500" i="1">
                                <a:latin typeface="Cambria Math" panose="02040503050406030204" pitchFamily="18" charset="0"/>
                              </a:rPr>
                              <m:t>                    </m:t>
                            </m:r>
                          </m:e>
                          <m:e>
                            <m:r>
                              <a:rPr lang="en-US" altLang="zh-TW" sz="1500" i="1">
                                <a:latin typeface="Cambria Math" panose="02040503050406030204" pitchFamily="18" charset="0"/>
                              </a:rPr>
                              <m:t>0+</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𝐽</m:t>
                                </m:r>
                              </m:e>
                              <m:sub>
                                <m:r>
                                  <a:rPr lang="en-US" altLang="zh-TW" sz="1500" i="1">
                                    <a:latin typeface="Cambria Math" panose="02040503050406030204" pitchFamily="18" charset="0"/>
                                  </a:rPr>
                                  <m:t>0</m:t>
                                </m:r>
                              </m:sub>
                            </m:sSub>
                            <m:r>
                              <a:rPr lang="en-US" altLang="zh-TW" sz="1500" i="1">
                                <a:latin typeface="Cambria Math" panose="02040503050406030204" pitchFamily="18" charset="0"/>
                              </a:rPr>
                              <m:t>⇒</m:t>
                            </m:r>
                            <m:r>
                              <a:rPr lang="en-US" altLang="zh-TW" sz="1500" i="1">
                                <a:latin typeface="Cambria Math" panose="02040503050406030204" pitchFamily="18" charset="0"/>
                              </a:rPr>
                              <m:t>𝑛𝑒𝑔𝑎𝑡𝑖𝑣𝑒</m:t>
                            </m:r>
                            <m:r>
                              <a:rPr lang="en-US" altLang="zh-TW" sz="1500" i="1">
                                <a:latin typeface="Cambria Math" panose="02040503050406030204" pitchFamily="18" charset="0"/>
                              </a:rPr>
                              <m:t> </m:t>
                            </m:r>
                            <m:r>
                              <a:rPr lang="en-US" altLang="zh-TW" sz="1500" i="1">
                                <a:latin typeface="Cambria Math" panose="02040503050406030204" pitchFamily="18" charset="0"/>
                              </a:rPr>
                              <m:t>𝑐𝑜𝑛𝑡𝑟𝑜𝑙</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e>
                        </m:eqArr>
                      </m:e>
                    </m:d>
                  </m:oMath>
                </a14:m>
                <a:endParaRPr lang="en-US" altLang="zh-TW" sz="1500" dirty="0"/>
              </a:p>
              <a:p>
                <a:pPr marL="214313" indent="-214313">
                  <a:lnSpc>
                    <a:spcPct val="150000"/>
                  </a:lnSpc>
                  <a:buFont typeface="Arial" panose="020B0604020202020204" pitchFamily="34" charset="0"/>
                  <a:buChar char="•"/>
                </a:pPr>
                <a:r>
                  <a:rPr lang="en-US" altLang="zh-TW" sz="1500" dirty="0"/>
                  <a:t> </a:t>
                </a:r>
                <a14:m>
                  <m:oMath xmlns:m="http://schemas.openxmlformats.org/officeDocument/2006/math">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𝑋</m:t>
                        </m:r>
                      </m:e>
                      <m:sub>
                        <m:r>
                          <a:rPr lang="en-US" altLang="zh-TW" sz="1500" i="1">
                            <a:solidFill>
                              <a:srgbClr val="00B05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𝑓</m:t>
                        </m:r>
                      </m:e>
                      <m:sub>
                        <m:r>
                          <a:rPr lang="en-US" altLang="zh-TW" sz="1500" i="1">
                            <a:solidFill>
                              <a:srgbClr val="00B050"/>
                            </a:solidFill>
                            <a:latin typeface="Cambria Math" panose="02040503050406030204" pitchFamily="18" charset="0"/>
                          </a:rPr>
                          <m:t>𝑥</m:t>
                        </m:r>
                      </m:sub>
                    </m:sSub>
                    <m:d>
                      <m:dPr>
                        <m:ctrlPr>
                          <a:rPr lang="en-US" altLang="zh-TW" sz="1500" i="1">
                            <a:solidFill>
                              <a:srgbClr val="00B050"/>
                            </a:solidFill>
                            <a:latin typeface="Cambria Math" panose="02040503050406030204" pitchFamily="18" charset="0"/>
                          </a:rPr>
                        </m:ctrlPr>
                      </m:dPr>
                      <m:e>
                        <m:r>
                          <a:rPr lang="en-US" altLang="zh-TW" sz="1500" i="1">
                            <a:solidFill>
                              <a:srgbClr val="00B050"/>
                            </a:solidFill>
                            <a:latin typeface="Cambria Math" panose="02040503050406030204" pitchFamily="18" charset="0"/>
                          </a:rPr>
                          <m:t>𝑥</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𝑓</m:t>
                        </m:r>
                      </m:e>
                      <m:sub>
                        <m:r>
                          <a:rPr lang="en-US" altLang="zh-TW" sz="1500" i="1">
                            <a:solidFill>
                              <a:srgbClr val="D6A300"/>
                            </a:solidFill>
                            <a:latin typeface="Cambria Math" panose="02040503050406030204" pitchFamily="18" charset="0"/>
                          </a:rPr>
                          <m:t>𝑠</m:t>
                        </m:r>
                      </m:sub>
                    </m:sSub>
                    <m:d>
                      <m:dPr>
                        <m:ctrlPr>
                          <a:rPr lang="en-US" altLang="zh-TW" sz="1500" i="1">
                            <a:solidFill>
                              <a:srgbClr val="D6A300"/>
                            </a:solidFill>
                            <a:latin typeface="Cambria Math" panose="02040503050406030204" pitchFamily="18" charset="0"/>
                          </a:rPr>
                        </m:ctrlPr>
                      </m:dPr>
                      <m:e>
                        <m:r>
                          <a:rPr lang="en-US" altLang="zh-TW" sz="1500" i="1">
                            <a:solidFill>
                              <a:srgbClr val="D6A300"/>
                            </a:solidFill>
                            <a:latin typeface="Cambria Math" panose="02040503050406030204" pitchFamily="18" charset="0"/>
                          </a:rPr>
                          <m:t>𝑠</m:t>
                        </m:r>
                      </m:e>
                    </m:d>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𝑓</m:t>
                        </m:r>
                      </m:e>
                      <m:sub>
                        <m:r>
                          <a:rPr lang="en-US" altLang="zh-TW" sz="1500" i="1">
                            <a:solidFill>
                              <a:srgbClr val="2683C6"/>
                            </a:solidFill>
                            <a:latin typeface="Cambria Math" panose="02040503050406030204" pitchFamily="18" charset="0"/>
                          </a:rPr>
                          <m:t>𝐵</m:t>
                        </m:r>
                      </m:sub>
                    </m:sSub>
                    <m:d>
                      <m:dPr>
                        <m:ctrlPr>
                          <a:rPr lang="en-US" altLang="zh-TW" sz="1500" i="1">
                            <a:solidFill>
                              <a:srgbClr val="2683C6"/>
                            </a:solidFill>
                            <a:latin typeface="Cambria Math" panose="02040503050406030204" pitchFamily="18" charset="0"/>
                          </a:rPr>
                        </m:ctrlPr>
                      </m:dPr>
                      <m:e>
                        <m:r>
                          <a:rPr lang="en-US" altLang="zh-TW" sz="1500" i="1">
                            <a:solidFill>
                              <a:srgbClr val="2683C6"/>
                            </a:solidFill>
                            <a:latin typeface="Cambria Math" panose="02040503050406030204" pitchFamily="18" charset="0"/>
                          </a:rPr>
                          <m:t>𝑏</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𝑎𝑛𝑑</m:t>
                    </m:r>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𝑎𝑟𝑒</m:t>
                    </m:r>
                    <m:r>
                      <a:rPr lang="en-US" altLang="zh-TW" sz="1500" i="1">
                        <a:latin typeface="Cambria Math" panose="02040503050406030204" pitchFamily="18" charset="0"/>
                      </a:rPr>
                      <m:t> </m:t>
                    </m:r>
                    <m:r>
                      <a:rPr lang="en-US" altLang="zh-TW" sz="1500" i="1">
                        <a:latin typeface="Cambria Math" panose="02040503050406030204" pitchFamily="18" charset="0"/>
                      </a:rPr>
                      <m:t>𝑖𝑛𝑑𝑒𝑝𝑒𝑛𝑑𝑒𝑛𝑡</m:t>
                    </m:r>
                    <m:r>
                      <a:rPr lang="en-US" altLang="zh-TW" sz="1500" i="1">
                        <a:latin typeface="Cambria Math" panose="02040503050406030204" pitchFamily="18" charset="0"/>
                      </a:rPr>
                      <m:t>.</m:t>
                    </m:r>
                  </m:oMath>
                </a14:m>
                <a:endParaRPr lang="en-US" altLang="zh-TW" sz="1500" dirty="0"/>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𝜇</m:t>
                        </m:r>
                        <m:r>
                          <a:rPr lang="en-US" altLang="zh-TW" sz="1500" i="1">
                            <a:latin typeface="Cambria Math" panose="02040503050406030204" pitchFamily="18" charset="0"/>
                          </a:rPr>
                          <m:t>, </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𝜇</m:t>
                        </m:r>
                        <m:r>
                          <a:rPr lang="en-US" altLang="zh-TW" sz="1500" i="1">
                            <a:latin typeface="Cambria Math" panose="02040503050406030204" pitchFamily="18" charset="0"/>
                          </a:rPr>
                          <m:t>, </m:t>
                        </m:r>
                        <m:r>
                          <a:rPr lang="en-US" altLang="zh-TW" sz="1500" i="1">
                            <a:latin typeface="Cambria Math" panose="02040503050406030204" pitchFamily="18" charset="0"/>
                          </a:rPr>
                          <m:t>𝜎</m:t>
                        </m:r>
                      </m:sub>
                      <m:sup>
                        <m:r>
                          <a:rPr lang="en-US" altLang="zh-TW" sz="1500" i="1">
                            <a:latin typeface="Cambria Math" panose="02040503050406030204" pitchFamily="18" charset="0"/>
                          </a:rPr>
                          <m:t>𝑛𝑜𝑟𝑚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ad>
                          <m:radPr>
                            <m:degHide m:val="on"/>
                            <m:ctrlPr>
                              <a:rPr lang="en-US" altLang="zh-TW" sz="1500" i="1">
                                <a:latin typeface="Cambria Math" panose="02040503050406030204" pitchFamily="18" charset="0"/>
                              </a:rPr>
                            </m:ctrlPr>
                          </m:radPr>
                          <m:deg/>
                          <m:e>
                            <m:r>
                              <a:rPr lang="en-US" altLang="zh-TW" sz="1500" i="1">
                                <a:latin typeface="Cambria Math" panose="02040503050406030204" pitchFamily="18" charset="0"/>
                              </a:rPr>
                              <m:t>2</m:t>
                            </m:r>
                            <m:r>
                              <a:rPr lang="en-US" altLang="zh-TW" sz="1500" i="1">
                                <a:latin typeface="Cambria Math" panose="02040503050406030204" pitchFamily="18" charset="0"/>
                              </a:rPr>
                              <m:t>𝜋</m:t>
                            </m:r>
                          </m:e>
                        </m:rad>
                        <m:r>
                          <a:rPr lang="en-US" altLang="zh-TW" sz="1500" i="1">
                            <a:latin typeface="Cambria Math" panose="02040503050406030204" pitchFamily="18" charset="0"/>
                          </a:rPr>
                          <m:t>𝜎</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r>
                                          <a:rPr lang="en-US" altLang="zh-TW" sz="1500" i="1">
                                            <a:latin typeface="Cambria Math" panose="02040503050406030204" pitchFamily="18" charset="0"/>
                                          </a:rPr>
                                          <m:t>−</m:t>
                                        </m:r>
                                        <m:r>
                                          <a:rPr lang="en-US" altLang="zh-TW" sz="1500" i="1">
                                            <a:latin typeface="Cambria Math" panose="02040503050406030204" pitchFamily="18" charset="0"/>
                                          </a:rPr>
                                          <m:t>𝜇</m:t>
                                        </m:r>
                                      </m:e>
                                    </m:d>
                                  </m:e>
                                  <m:sup>
                                    <m:r>
                                      <a:rPr lang="en-US" altLang="zh-TW" sz="1500" i="1">
                                        <a:latin typeface="Cambria Math" panose="02040503050406030204" pitchFamily="18" charset="0"/>
                                      </a:rPr>
                                      <m:t>2</m:t>
                                    </m:r>
                                  </m:sup>
                                </m:sSup>
                              </m:num>
                              <m:den>
                                <m:r>
                                  <a:rPr lang="en-US" altLang="zh-TW" sz="1500" i="1">
                                    <a:latin typeface="Cambria Math" panose="02040503050406030204" pitchFamily="18" charset="0"/>
                                  </a:rPr>
                                  <m:t>2</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den>
                            </m:f>
                          </m:e>
                        </m:d>
                      </m:e>
                    </m:func>
                    <m:r>
                      <a:rPr lang="en-US" altLang="zh-TW" sz="1500" i="1">
                        <a:latin typeface="Cambria Math" panose="02040503050406030204" pitchFamily="18" charset="0"/>
                      </a:rPr>
                      <m:t> </m:t>
                    </m:r>
                  </m:oMath>
                </a14:m>
                <a:endParaRPr lang="en-US" altLang="zh-TW" sz="1500" i="1" dirty="0">
                  <a:latin typeface="Cambria Math" panose="02040503050406030204" pitchFamily="18" charset="0"/>
                </a:endParaRPr>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0, 1</m:t>
                        </m:r>
                      </m:e>
                    </m:d>
                    <m:r>
                      <a:rPr lang="en-US" altLang="zh-TW" sz="1500" i="1">
                        <a:latin typeface="Cambria Math" panose="02040503050406030204" pitchFamily="18" charset="0"/>
                      </a:rPr>
                      <m:t>,    </m:t>
                    </m:r>
                    <m:r>
                      <a:rPr lang="en-US" altLang="zh-TW" sz="1500" i="1">
                        <a:latin typeface="Cambria Math" panose="02040503050406030204" pitchFamily="18" charset="0"/>
                      </a:rPr>
                      <m:t>𝛷</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𝑡</m:t>
                        </m:r>
                      </m:e>
                    </m:d>
                    <m:r>
                      <a:rPr lang="en-US" altLang="zh-TW" sz="1500" i="1">
                        <a:latin typeface="Cambria Math" panose="02040503050406030204" pitchFamily="18" charset="0"/>
                      </a:rPr>
                      <m:t>=</m:t>
                    </m:r>
                    <m:nary>
                      <m:naryPr>
                        <m:ctrlPr>
                          <a:rPr lang="en-US" altLang="zh-TW" sz="1500" i="1">
                            <a:latin typeface="Cambria Math" panose="02040503050406030204" pitchFamily="18" charset="0"/>
                          </a:rPr>
                        </m:ctrlPr>
                      </m:naryPr>
                      <m:sub>
                        <m:r>
                          <a:rPr lang="en-US" altLang="zh-TW" sz="1500" i="1">
                            <a:latin typeface="Cambria Math" panose="02040503050406030204" pitchFamily="18" charset="0"/>
                          </a:rPr>
                          <m:t>−∞</m:t>
                        </m:r>
                      </m:sub>
                      <m:sup>
                        <m:r>
                          <a:rPr lang="en-US" altLang="zh-TW" sz="1500" i="1">
                            <a:latin typeface="Cambria Math" panose="02040503050406030204" pitchFamily="18" charset="0"/>
                          </a:rPr>
                          <m:t>𝑡</m:t>
                        </m:r>
                      </m:sup>
                      <m:e>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𝑑𝑥</m:t>
                        </m:r>
                      </m:e>
                    </m:nary>
                  </m:oMath>
                </a14:m>
                <a:endParaRPr lang="en-US" altLang="zh-TW" sz="1500" dirty="0"/>
              </a:p>
              <a:p>
                <a:pPr marL="214313" indent="-214313">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𝐺𝑎𝑚𝑚𝑎</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sub>
                      <m:sup>
                        <m:r>
                          <a:rPr lang="en-US" altLang="zh-TW" sz="1500" i="1">
                            <a:latin typeface="Cambria Math" panose="02040503050406030204" pitchFamily="18" charset="0"/>
                          </a:rPr>
                          <m:t>𝑔𝑎𝑚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𝜃</m:t>
                                    </m:r>
                                  </m:den>
                                </m:f>
                              </m:e>
                            </m:d>
                          </m:e>
                          <m:sup>
                            <m:r>
                              <a:rPr lang="en-US" altLang="zh-TW" sz="1500" i="1">
                                <a:latin typeface="Cambria Math" panose="02040503050406030204" pitchFamily="18" charset="0"/>
                              </a:rPr>
                              <m:t>𝑘</m:t>
                            </m:r>
                          </m:sup>
                        </m:sSup>
                      </m:num>
                      <m:den>
                        <m:r>
                          <m:rPr>
                            <m:sty m:val="p"/>
                          </m:rPr>
                          <a:rPr lang="en-US" altLang="zh-TW" sz="1500">
                            <a:latin typeface="Cambria Math" panose="02040503050406030204" pitchFamily="18" charset="0"/>
                          </a:rPr>
                          <m:t>Γ</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e>
                        </m:d>
                      </m:den>
                    </m:f>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𝑥</m:t>
                        </m:r>
                      </m:e>
                      <m:sup>
                        <m:r>
                          <a:rPr lang="en-US" altLang="zh-TW" sz="1500" i="1">
                            <a:latin typeface="Cambria Math" panose="02040503050406030204" pitchFamily="18" charset="0"/>
                          </a:rPr>
                          <m:t>𝑘</m:t>
                        </m:r>
                        <m:r>
                          <a:rPr lang="en-US" altLang="zh-TW" sz="1500" i="1">
                            <a:latin typeface="Cambria Math" panose="02040503050406030204" pitchFamily="18" charset="0"/>
                          </a:rPr>
                          <m:t>−1</m:t>
                        </m:r>
                      </m:sup>
                    </m:sSup>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𝜃</m:t>
                                </m:r>
                              </m:den>
                            </m:f>
                          </m:e>
                        </m:d>
                      </m:e>
                    </m:func>
                    <m:r>
                      <a:rPr lang="en-US" altLang="zh-TW" sz="1500" i="1">
                        <a:latin typeface="Cambria Math" panose="02040503050406030204" pitchFamily="18" charset="0"/>
                      </a:rPr>
                      <m:t>, </m:t>
                    </m:r>
                    <m:r>
                      <a:rPr lang="en-US" altLang="zh-TW" sz="1500" i="1">
                        <a:latin typeface="Cambria Math" panose="02040503050406030204" pitchFamily="18" charset="0"/>
                      </a:rPr>
                      <m:t>𝑘</m:t>
                    </m:r>
                    <m:r>
                      <a:rPr lang="en-US" altLang="zh-TW" sz="1500" i="1">
                        <a:latin typeface="Cambria Math" panose="02040503050406030204" pitchFamily="18" charset="0"/>
                      </a:rPr>
                      <m:t>:</m:t>
                    </m:r>
                    <m:r>
                      <a:rPr lang="en-US" altLang="zh-TW" sz="1500" i="1">
                        <a:latin typeface="Cambria Math" panose="02040503050406030204" pitchFamily="18" charset="0"/>
                      </a:rPr>
                      <m:t>𝑠h𝑎𝑝𝑒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r>
                      <a:rPr lang="en-US" altLang="zh-TW" sz="1500" i="1">
                        <a:latin typeface="Cambria Math" panose="02040503050406030204" pitchFamily="18" charset="0"/>
                      </a:rPr>
                      <m:t>,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𝑠𝑐𝑎𝑙𝑒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oMath>
                </a14:m>
                <a:endParaRPr lang="en-US" altLang="zh-TW" sz="1500" dirty="0"/>
              </a:p>
              <a:p>
                <a:r>
                  <a:rPr lang="en-US" altLang="zh-TW" sz="1500" dirty="0"/>
                  <a:t>      </a:t>
                </a:r>
                <a14:m>
                  <m:oMath xmlns:m="http://schemas.openxmlformats.org/officeDocument/2006/math">
                    <m:groupChr>
                      <m:groupChrPr>
                        <m:chr m:val="⇒"/>
                        <m:pos m:val="top"/>
                        <m:ctrlPr>
                          <a:rPr lang="en-US" altLang="zh-TW" sz="1500" i="1">
                            <a:latin typeface="Cambria Math" panose="02040503050406030204" pitchFamily="18" charset="0"/>
                          </a:rPr>
                        </m:ctrlPr>
                      </m:groupChrPr>
                      <m:e>
                        <m:r>
                          <m:rPr>
                            <m:brk m:alnAt="1"/>
                          </m:rPr>
                          <a:rPr lang="en-US" altLang="zh-TW" sz="1500" i="1">
                            <a:latin typeface="Cambria Math" panose="02040503050406030204" pitchFamily="18" charset="0"/>
                          </a:rPr>
                          <m:t>𝑘</m:t>
                        </m:r>
                        <m:r>
                          <a:rPr lang="en-US" altLang="zh-TW" sz="1500" i="1">
                            <a:latin typeface="Cambria Math" panose="02040503050406030204" pitchFamily="18" charset="0"/>
                          </a:rPr>
                          <m:t>=1,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𝛼</m:t>
                        </m:r>
                      </m:e>
                    </m:groupChr>
                    <m:r>
                      <a:rPr lang="en-US" altLang="zh-TW" sz="1500" i="1">
                        <a:latin typeface="Cambria Math" panose="02040503050406030204" pitchFamily="18" charset="0"/>
                      </a:rPr>
                      <m:t>𝐸𝑥𝑝</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𝛼</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𝛼</m:t>
                        </m:r>
                      </m:sub>
                      <m:sup>
                        <m:r>
                          <a:rPr lang="en-US" altLang="zh-TW" sz="1500" i="1">
                            <a:latin typeface="Cambria Math" panose="02040503050406030204" pitchFamily="18" charset="0"/>
                          </a:rPr>
                          <m:t>𝑒𝑥𝑝</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𝛼</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𝛼</m:t>
                                </m:r>
                              </m:den>
                            </m:f>
                          </m:e>
                        </m:d>
                      </m:e>
                    </m:func>
                  </m:oMath>
                </a14:m>
                <a:r>
                  <a:rPr lang="en-US" altLang="zh-TW" sz="1500" dirty="0"/>
                  <a:t> </a:t>
                </a:r>
              </a:p>
            </p:txBody>
          </p:sp>
        </mc:Choice>
        <mc:Fallback xmlns="">
          <p:sp>
            <p:nvSpPr>
              <p:cNvPr id="2" name="文字方塊 1">
                <a:extLst>
                  <a:ext uri="{FF2B5EF4-FFF2-40B4-BE49-F238E27FC236}">
                    <a16:creationId xmlns:a16="http://schemas.microsoft.com/office/drawing/2014/main" id="{C8254348-AACD-E421-E523-B114FBECF696}"/>
                  </a:ext>
                </a:extLst>
              </p:cNvPr>
              <p:cNvSpPr txBox="1">
                <a:spLocks noRot="1" noChangeAspect="1" noMove="1" noResize="1" noEditPoints="1" noAdjustHandles="1" noChangeArrowheads="1" noChangeShapeType="1" noTextEdit="1"/>
              </p:cNvSpPr>
              <p:nvPr/>
            </p:nvSpPr>
            <p:spPr>
              <a:xfrm>
                <a:off x="630194" y="2150213"/>
                <a:ext cx="8224613" cy="3736729"/>
              </a:xfrm>
              <a:prstGeom prst="rect">
                <a:avLst/>
              </a:prstGeom>
              <a:blipFill>
                <a:blip r:embed="rId2"/>
                <a:stretch>
                  <a:fillRect l="-222" t="-489"/>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7FF675A1-B535-DF4F-0EB0-F7C681ACD38F}"/>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53656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24</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9687542-2D23-5044-0CB5-E45948A07BFF}"/>
                  </a:ext>
                </a:extLst>
              </p:cNvPr>
              <p:cNvSpPr txBox="1"/>
              <p:nvPr/>
            </p:nvSpPr>
            <p:spPr>
              <a:xfrm>
                <a:off x="630194" y="2150213"/>
                <a:ext cx="8224613" cy="3337388"/>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𝑋</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𝑥</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𝑠</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𝐵</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𝑏</m:t>
                        </m:r>
                      </m:e>
                    </m:d>
                  </m:oMath>
                </a14:m>
                <a:endParaRPr lang="en-US" altLang="zh-TW" dirty="0"/>
              </a:p>
              <a:p>
                <a:pPr marL="257175" indent="-257175">
                  <a:buFont typeface="Arial" panose="020B0604020202020204" pitchFamily="34" charset="0"/>
                  <a:buChar char="•"/>
                </a:pPr>
                <a:r>
                  <a:rPr lang="en-US" altLang="zh-TW" dirty="0"/>
                  <a:t>By the convolution formula,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num>
                          <m:den>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den>
                        </m:f>
                      </m:e>
                    </m:d>
                    <m:r>
                      <a:rPr lang="en-US" altLang="zh-TW" i="1">
                        <a:latin typeface="Cambria Math" panose="02040503050406030204" pitchFamily="18" charset="0"/>
                      </a:rPr>
                      <m:t>=1</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𝑋</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 </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 </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nary>
                    <m:r>
                      <a:rPr lang="en-US" altLang="zh-TW" i="1">
                        <a:solidFill>
                          <a:schemeClr val="bg1"/>
                        </a:solidFill>
                        <a:latin typeface="Cambria Math" panose="02040503050406030204" pitchFamily="18" charset="0"/>
                      </a:rPr>
                      <m:t>=</m:t>
                    </m:r>
                    <m:r>
                      <a:rPr lang="en-US" altLang="zh-TW" i="1">
                        <a:latin typeface="Cambria Math" panose="02040503050406030204" pitchFamily="18" charset="0"/>
                      </a:rPr>
                      <m:t>                               =</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oMath>
                </a14:m>
                <a:r>
                  <a:rPr lang="en-US" altLang="zh-TW" dirty="0"/>
                  <a:t> Estimated Signal: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r>
                      <a:rPr lang="en-US" altLang="zh-TW" i="1" dirty="0">
                        <a:latin typeface="Cambria Math" panose="02040503050406030204" pitchFamily="18" charset="0"/>
                      </a:rPr>
                      <m:t>=</m:t>
                    </m:r>
                    <m:r>
                      <a:rPr lang="en-US" altLang="zh-TW" i="1" dirty="0">
                        <a:latin typeface="Cambria Math" panose="02040503050406030204" pitchFamily="18" charset="0"/>
                      </a:rPr>
                      <m:t>𝐸</m:t>
                    </m:r>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𝑆</m:t>
                        </m:r>
                      </m:e>
                      <m:e>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e>
                    </m:d>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e>
                        </m:d>
                        <m:r>
                          <a:rPr lang="en-US" altLang="zh-TW" i="1" dirty="0">
                            <a:latin typeface="Cambria Math" panose="02040503050406030204" pitchFamily="18" charset="0"/>
                          </a:rPr>
                          <m:t>𝑑𝑠</m:t>
                        </m:r>
                      </m:e>
                    </m:nary>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f>
                          <m:fPr>
                            <m:ctrlPr>
                              <a:rPr lang="en-US" altLang="zh-TW" i="1" dirty="0">
                                <a:latin typeface="Cambria Math" panose="02040503050406030204" pitchFamily="18" charset="0"/>
                              </a:rPr>
                            </m:ctrlPr>
                          </m:fPr>
                          <m:num>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r>
                                  <a:rPr lang="en-US" altLang="zh-TW" i="1" dirty="0">
                                    <a:latin typeface="Cambria Math" panose="02040503050406030204" pitchFamily="18" charset="0"/>
                                  </a:rPr>
                                  <m:t>, </m:t>
                                </m:r>
                                <m:r>
                                  <a:rPr lang="en-US" altLang="zh-TW" i="1" dirty="0">
                                    <a:latin typeface="Cambria Math" panose="02040503050406030204" pitchFamily="18" charset="0"/>
                                  </a:rPr>
                                  <m:t>𝑥</m:t>
                                </m:r>
                              </m:e>
                            </m:d>
                          </m:num>
                          <m:den>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𝑥</m:t>
                                </m:r>
                              </m:e>
                            </m:d>
                          </m:den>
                        </m:f>
                        <m:r>
                          <a:rPr lang="en-US" altLang="zh-TW" i="1" dirty="0">
                            <a:latin typeface="Cambria Math" panose="02040503050406030204" pitchFamily="18" charset="0"/>
                          </a:rPr>
                          <m:t>𝑑𝑠</m:t>
                        </m:r>
                      </m:e>
                    </m:nary>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den>
                    </m:f>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den>
                    </m:f>
                  </m:oMath>
                </a14:m>
                <a:endParaRPr lang="en-US" altLang="zh-TW" dirty="0"/>
              </a:p>
              <a:p>
                <a:pPr marL="257175" indent="-257175">
                  <a:lnSpc>
                    <a:spcPct val="150000"/>
                  </a:lnSpc>
                  <a:buFont typeface="Arial" panose="020B0604020202020204" pitchFamily="34" charset="0"/>
                  <a:buChar char="•"/>
                </a:pPr>
                <a:r>
                  <a:rPr lang="en-US" altLang="zh-TW" dirty="0"/>
                  <a:t>Thus, if </a:t>
                </a:r>
                <a14:m>
                  <m:oMath xmlns:m="http://schemas.openxmlformats.org/officeDocument/2006/math">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 </m:t>
                    </m:r>
                  </m:oMath>
                </a14:m>
                <a:r>
                  <a:rPr lang="en-US" altLang="zh-TW" dirty="0"/>
                  <a:t>is known </a:t>
                </a:r>
                <a14:m>
                  <m:oMath xmlns:m="http://schemas.openxmlformats.org/officeDocument/2006/math">
                    <m:r>
                      <a:rPr lang="en-US" altLang="zh-TW" i="1">
                        <a:latin typeface="Cambria Math" panose="02040503050406030204" pitchFamily="18" charset="0"/>
                      </a:rPr>
                      <m:t>⇒</m:t>
                    </m:r>
                  </m:oMath>
                </a14:m>
                <a:r>
                  <a:rPr lang="en-US" altLang="zh-TW" dirty="0"/>
                  <a:t>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oMath>
                </a14:m>
                <a:r>
                  <a:rPr lang="en-US" altLang="zh-TW" dirty="0"/>
                  <a:t> is known.</a:t>
                </a:r>
              </a:p>
              <a:p>
                <a:pPr marL="257175" indent="-257175">
                  <a:buFont typeface="Arial" panose="020B0604020202020204" pitchFamily="34" charset="0"/>
                  <a:buChar char="•"/>
                </a:pPr>
                <a:r>
                  <a:rPr lang="en-US" altLang="zh-TW" dirty="0"/>
                  <a:t>No analytic expression </a:t>
                </a:r>
                <a14:m>
                  <m:oMath xmlns:m="http://schemas.openxmlformats.org/officeDocument/2006/math">
                    <m:r>
                      <a:rPr lang="en-US" altLang="zh-TW" i="1">
                        <a:latin typeface="Cambria Math" panose="02040503050406030204" pitchFamily="18" charset="0"/>
                      </a:rPr>
                      <m:t>⇒</m:t>
                    </m:r>
                  </m:oMath>
                </a14:m>
                <a:r>
                  <a:rPr lang="en-US" altLang="zh-TW" dirty="0"/>
                  <a:t> Fast Fourier Transformation-based (</a:t>
                </a:r>
                <a:r>
                  <a:rPr lang="en-US" altLang="zh-TW" dirty="0" err="1"/>
                  <a:t>fft</a:t>
                </a:r>
                <a:r>
                  <a:rPr lang="en-US" altLang="zh-TW" dirty="0"/>
                  <a:t>) approximation.</a:t>
                </a:r>
              </a:p>
            </p:txBody>
          </p:sp>
        </mc:Choice>
        <mc:Fallback xmlns="">
          <p:sp>
            <p:nvSpPr>
              <p:cNvPr id="8" name="文字方塊 7">
                <a:extLst>
                  <a:ext uri="{FF2B5EF4-FFF2-40B4-BE49-F238E27FC236}">
                    <a16:creationId xmlns:a16="http://schemas.microsoft.com/office/drawing/2014/main" id="{99687542-2D23-5044-0CB5-E45948A07BFF}"/>
                  </a:ext>
                </a:extLst>
              </p:cNvPr>
              <p:cNvSpPr txBox="1">
                <a:spLocks noRot="1" noChangeAspect="1" noMove="1" noResize="1" noEditPoints="1" noAdjustHandles="1" noChangeArrowheads="1" noChangeShapeType="1" noTextEdit="1"/>
              </p:cNvSpPr>
              <p:nvPr/>
            </p:nvSpPr>
            <p:spPr>
              <a:xfrm>
                <a:off x="630194" y="2150213"/>
                <a:ext cx="8224613" cy="3337388"/>
              </a:xfrm>
              <a:prstGeom prst="rect">
                <a:avLst/>
              </a:prstGeom>
              <a:blipFill>
                <a:blip r:embed="rId2"/>
                <a:stretch>
                  <a:fillRect l="-2667" t="-914" b="-2011"/>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371B5F26-B9D4-87C0-A625-531CD89DF312}"/>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95576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25</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AE46917D-D2AE-9D72-0691-2A49EF652E15}"/>
                  </a:ext>
                </a:extLst>
              </p:cNvPr>
              <p:cNvSpPr txBox="1"/>
              <p:nvPr/>
            </p:nvSpPr>
            <p:spPr>
              <a:xfrm>
                <a:off x="630194" y="2150212"/>
                <a:ext cx="8224613" cy="3599062"/>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𝐸𝑥𝑝</m:t>
                            </m:r>
                            <m:d>
                              <m:dPr>
                                <m:ctrlPr>
                                  <a:rPr lang="en-US" altLang="zh-TW" i="1">
                                    <a:latin typeface="Cambria Math" panose="02040503050406030204" pitchFamily="18" charset="0"/>
                                  </a:rPr>
                                </m:ctrlPr>
                              </m:dPr>
                              <m:e>
                                <m:r>
                                  <a:rPr lang="en-US" altLang="zh-TW" i="1">
                                    <a:latin typeface="Cambria Math" panose="02040503050406030204" pitchFamily="18" charset="0"/>
                                  </a:rPr>
                                  <m:t>𝛼</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sub>
                      <m:sup>
                        <m:r>
                          <a:rPr lang="en-US" altLang="zh-TW" i="1">
                            <a:latin typeface="Cambria Math" panose="02040503050406030204" pitchFamily="18" charset="0"/>
                          </a:rPr>
                          <m:t>𝑛𝑒𝑥𝑝</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𝛼</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exp</m:t>
                        </m:r>
                      </m:fName>
                      <m:e>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2</m:t>
                                </m:r>
                                <m:sSup>
                                  <m:sSupPr>
                                    <m:ctrlPr>
                                      <a:rPr lang="en-US" altLang="zh-TW" i="1">
                                        <a:latin typeface="Cambria Math" panose="02040503050406030204" pitchFamily="18" charset="0"/>
                                      </a:rPr>
                                    </m:ctrlPr>
                                  </m:sSupPr>
                                  <m:e>
                                    <m:r>
                                      <a:rPr lang="en-US" altLang="zh-TW" i="1">
                                        <a:latin typeface="Cambria Math" panose="02040503050406030204" pitchFamily="18" charset="0"/>
                                      </a:rPr>
                                      <m:t>𝛼</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𝜇</m:t>
                                </m:r>
                              </m:num>
                              <m:den>
                                <m:r>
                                  <a:rPr lang="en-US" altLang="zh-TW" i="1">
                                    <a:latin typeface="Cambria Math" panose="02040503050406030204" pitchFamily="18" charset="0"/>
                                  </a:rPr>
                                  <m:t>𝛼</m:t>
                                </m:r>
                              </m:den>
                            </m:f>
                          </m:e>
                        </m:d>
                      </m:e>
                    </m:func>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r>
                      <a:rPr lang="en-US" altLang="zh-TW" i="1">
                        <a:latin typeface="Cambria Math" panose="02040503050406030204" pitchFamily="18" charset="0"/>
                      </a:rPr>
                      <m:t>,     </m:t>
                    </m:r>
                    <m:r>
                      <a:rPr lang="en-US" altLang="zh-TW" i="1">
                        <a:latin typeface="Cambria Math" panose="02040503050406030204" pitchFamily="18" charset="0"/>
                      </a:rPr>
                      <m:t>𝑤h𝑒𝑟𝑒</m:t>
                    </m:r>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a:latin typeface="Cambria Math" panose="02040503050406030204" pitchFamily="18" charset="0"/>
                      </a:rPr>
                      <m:t>=</m:t>
                    </m:r>
                    <m:f>
                      <m:fPr>
                        <m:ctrlPr>
                          <a:rPr lang="en-US" altLang="zh-TW" i="1">
                            <a:latin typeface="Cambria Math" panose="02040503050406030204" pitchFamily="18" charset="0"/>
                          </a:rPr>
                        </m:ctrlPr>
                      </m:fPr>
                      <m:num>
                        <m:d>
                          <m:dPr>
                            <m:ctrlPr>
                              <a:rPr lang="en-US" altLang="zh-TW" i="1">
                                <a:latin typeface="Cambria Math" panose="02040503050406030204" pitchFamily="18" charset="0"/>
                              </a:rPr>
                            </m:ctrlPr>
                          </m:dPr>
                          <m:e>
                            <m:r>
                              <m:rPr>
                                <m:sty m:val="p"/>
                              </m:rPr>
                              <a:rPr lang="en-US" altLang="zh-TW">
                                <a:latin typeface="Cambria Math" panose="02040503050406030204" pitchFamily="18" charset="0"/>
                              </a:rPr>
                              <m:t>x</m:t>
                            </m:r>
                            <m:r>
                              <a:rPr lang="en-US" altLang="zh-TW">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𝛼</m:t>
                                </m:r>
                              </m:den>
                            </m:f>
                          </m:e>
                        </m:d>
                      </m:num>
                      <m:den>
                        <m:r>
                          <a:rPr lang="en-US" altLang="zh-TW" i="1">
                            <a:latin typeface="Cambria Math" panose="02040503050406030204" pitchFamily="18" charset="0"/>
                          </a:rPr>
                          <m:t>𝜎</m:t>
                        </m:r>
                      </m:den>
                    </m:f>
                    <m:r>
                      <a:rPr lang="en-US" altLang="zh-TW" i="1">
                        <a:latin typeface="Cambria Math" panose="02040503050406030204" pitchFamily="18" charset="0"/>
                      </a:rPr>
                      <m:t> </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r>
                      <a:rPr lang="en-US" altLang="zh-TW" i="1">
                        <a:latin typeface="Cambria Math" panose="02040503050406030204" pitchFamily="18" charset="0"/>
                      </a:rPr>
                      <m:t>𝜎</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𝜙</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num>
                          <m:den>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den>
                        </m:f>
                      </m:e>
                    </m:d>
                    <m:r>
                      <a:rPr lang="en-US" altLang="zh-TW" i="1">
                        <a:latin typeface="Cambria Math" panose="02040503050406030204" pitchFamily="18" charset="0"/>
                      </a:rPr>
                      <m:t>,   </m:t>
                    </m:r>
                    <m:r>
                      <m:rPr>
                        <m:sty m:val="p"/>
                      </m:rPr>
                      <a:rPr lang="en-US" altLang="zh-TW">
                        <a:latin typeface="Cambria Math" panose="02040503050406030204" pitchFamily="18" charset="0"/>
                      </a:rPr>
                      <m:t>Θ</m:t>
                    </m:r>
                    <m:r>
                      <a:rPr lang="en-US" altLang="zh-TW" i="1">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r>
                      <a:rPr lang="en-US" altLang="zh-TW" i="1">
                        <a:latin typeface="Cambria Math" panose="02040503050406030204" pitchFamily="18" charset="0"/>
                      </a:rPr>
                      <m:t>)</m:t>
                    </m:r>
                  </m:oMath>
                </a14:m>
                <a:r>
                  <a:rPr lang="en-US" altLang="zh-TW" dirty="0"/>
                  <a:t>  </a:t>
                </a:r>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𝛼</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oMath>
                </a14:m>
                <a:endParaRPr lang="en-US" altLang="zh-TW" dirty="0"/>
              </a:p>
              <a:p>
                <a:pPr marL="257175" indent="-257175">
                  <a:lnSpc>
                    <a:spcPct val="150000"/>
                  </a:lnSpc>
                  <a:buFont typeface="Arial" panose="020B0604020202020204" pitchFamily="34" charset="0"/>
                  <a:buChar char="•"/>
                </a:pPr>
                <a:endParaRPr lang="en-US" altLang="zh-TW" dirty="0"/>
              </a:p>
              <a:p>
                <a:pPr marL="342900" indent="-342900">
                  <a:buFont typeface="+mj-lt"/>
                  <a:buAutoNum type="alphaUcPeriod"/>
                </a:pPr>
                <a:r>
                  <a:rPr lang="en-US" altLang="zh-TW" dirty="0"/>
                  <a:t>MLE</a:t>
                </a:r>
              </a:p>
              <a:p>
                <a:pPr marL="342900" indent="-342900">
                  <a:buFont typeface="+mj-lt"/>
                  <a:buAutoNum type="alphaUcPeriod"/>
                </a:pPr>
                <a:r>
                  <a:rPr lang="en-US" altLang="zh-TW" dirty="0"/>
                  <a:t>Adapted RMA</a:t>
                </a:r>
              </a:p>
              <a:p>
                <a:pPr marL="342900" indent="-342900">
                  <a:buFont typeface="+mj-lt"/>
                  <a:buAutoNum type="alphaUcPeriod"/>
                </a:pPr>
                <a:r>
                  <a:rPr lang="en-US" altLang="zh-TW" dirty="0"/>
                  <a:t>Non-parametric estimation (NP)</a:t>
                </a:r>
              </a:p>
              <a:p>
                <a:pPr marL="342900" indent="-342900">
                  <a:buFont typeface="+mj-lt"/>
                  <a:buAutoNum type="alphaUcPeriod"/>
                </a:pPr>
                <a:r>
                  <a:rPr lang="en-US" altLang="zh-TW" dirty="0"/>
                  <a:t>Bayesian estimation</a:t>
                </a:r>
              </a:p>
            </p:txBody>
          </p:sp>
        </mc:Choice>
        <mc:Fallback xmlns="">
          <p:sp>
            <p:nvSpPr>
              <p:cNvPr id="2" name="文字方塊 1">
                <a:extLst>
                  <a:ext uri="{FF2B5EF4-FFF2-40B4-BE49-F238E27FC236}">
                    <a16:creationId xmlns:a16="http://schemas.microsoft.com/office/drawing/2014/main" id="{AE46917D-D2AE-9D72-0691-2A49EF652E15}"/>
                  </a:ext>
                </a:extLst>
              </p:cNvPr>
              <p:cNvSpPr txBox="1">
                <a:spLocks noRot="1" noChangeAspect="1" noMove="1" noResize="1" noEditPoints="1" noAdjustHandles="1" noChangeArrowheads="1" noChangeShapeType="1" noTextEdit="1"/>
              </p:cNvSpPr>
              <p:nvPr/>
            </p:nvSpPr>
            <p:spPr>
              <a:xfrm>
                <a:off x="630194" y="2150212"/>
                <a:ext cx="8224613" cy="3599062"/>
              </a:xfrm>
              <a:prstGeom prst="rect">
                <a:avLst/>
              </a:prstGeom>
              <a:blipFill>
                <a:blip r:embed="rId2"/>
                <a:stretch>
                  <a:fillRect l="-593" b="-1864"/>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6BC0AA02-3A61-A1C6-7E4F-AAC87B49954E}"/>
              </a:ext>
            </a:extLst>
          </p:cNvPr>
          <p:cNvSpPr/>
          <p:nvPr/>
        </p:nvSpPr>
        <p:spPr>
          <a:xfrm>
            <a:off x="267469" y="1802964"/>
            <a:ext cx="2796535"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
        <p:nvSpPr>
          <p:cNvPr id="10" name="矩形 9">
            <a:extLst>
              <a:ext uri="{FF2B5EF4-FFF2-40B4-BE49-F238E27FC236}">
                <a16:creationId xmlns:a16="http://schemas.microsoft.com/office/drawing/2014/main" id="{CAB647F1-1089-6745-E54C-FF66724B16EE}"/>
              </a:ext>
            </a:extLst>
          </p:cNvPr>
          <p:cNvSpPr/>
          <p:nvPr/>
        </p:nvSpPr>
        <p:spPr>
          <a:xfrm>
            <a:off x="267469" y="4296274"/>
            <a:ext cx="557037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Tree>
    <p:extLst>
      <p:ext uri="{BB962C8B-B14F-4D97-AF65-F5344CB8AC3E}">
        <p14:creationId xmlns:p14="http://schemas.microsoft.com/office/powerpoint/2010/main" val="61277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fade">
                                      <p:cBhvr>
                                        <p:cTn id="16" dur="500"/>
                                        <p:tgtEl>
                                          <p:spTgt spid="2">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fade">
                                      <p:cBhvr>
                                        <p:cTn id="1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26</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06C06C16-3CC9-3769-DCCD-2519F8A58773}"/>
                  </a:ext>
                </a:extLst>
              </p:cNvPr>
              <p:cNvSpPr txBox="1"/>
              <p:nvPr/>
            </p:nvSpPr>
            <p:spPr>
              <a:xfrm>
                <a:off x="630194" y="2150213"/>
                <a:ext cx="8224613" cy="3559436"/>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𝐺𝑎𝑚𝑚𝑎</m:t>
                            </m:r>
                            <m:d>
                              <m:dPr>
                                <m:ctrlPr>
                                  <a:rPr lang="en-US" altLang="zh-TW" i="1">
                                    <a:latin typeface="Cambria Math" panose="02040503050406030204" pitchFamily="18" charset="0"/>
                                  </a:rPr>
                                </m:ctrlPr>
                              </m:dPr>
                              <m:e>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𝑡</m:t>
                        </m:r>
                      </m:e>
                    </m:d>
                    <m:r>
                      <a:rPr lang="en-US" altLang="zh-TW" i="1">
                        <a:latin typeface="Cambria Math" panose="02040503050406030204" pitchFamily="18" charset="0"/>
                      </a:rPr>
                      <m:t>𝑑𝑡</m:t>
                    </m:r>
                    <m:r>
                      <a:rPr lang="en-US" altLang="zh-TW" sz="1350" i="1">
                        <a:latin typeface="Cambria Math" panose="02040503050406030204" pitchFamily="18" charset="0"/>
                      </a:rPr>
                      <m:t>⇒</m:t>
                    </m:r>
                    <m:r>
                      <a:rPr lang="en-US" altLang="zh-TW" sz="1350" i="1">
                        <a:latin typeface="Cambria Math" panose="02040503050406030204" pitchFamily="18" charset="0"/>
                      </a:rPr>
                      <m:t>𝑓𝑓𝑡</m:t>
                    </m:r>
                    <m:r>
                      <a:rPr lang="en-US" altLang="zh-TW" sz="1350" i="1">
                        <a:latin typeface="Cambria Math" panose="02040503050406030204" pitchFamily="18" charset="0"/>
                      </a:rPr>
                      <m:t>−</m:t>
                    </m:r>
                    <m:r>
                      <a:rPr lang="en-US" altLang="zh-TW" sz="1350" i="1">
                        <a:latin typeface="Cambria Math" panose="02040503050406030204" pitchFamily="18" charset="0"/>
                      </a:rPr>
                      <m:t>𝑏𝑎𝑠𝑒𝑑</m:t>
                    </m:r>
                    <m:r>
                      <a:rPr lang="en-US" altLang="zh-TW" sz="1350" i="1">
                        <a:latin typeface="Cambria Math" panose="02040503050406030204" pitchFamily="18" charset="0"/>
                      </a:rPr>
                      <m:t> </m:t>
                    </m:r>
                    <m:r>
                      <a:rPr lang="en-US" altLang="zh-TW" sz="1350" i="1">
                        <a:latin typeface="Cambria Math" panose="02040503050406030204" pitchFamily="18" charset="0"/>
                      </a:rPr>
                      <m:t>𝑎𝑝𝑝𝑟𝑜𝑥𝑖𝑚𝑎𝑡𝑖𝑜𝑛</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solidFill>
                              <a:srgbClr val="FF0000"/>
                            </a:solidFill>
                            <a:latin typeface="Cambria Math" panose="02040503050406030204" pitchFamily="18" charset="0"/>
                          </a:rPr>
                          <m:t>𝑠</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solidFill>
                              <a:srgbClr val="FF0000"/>
                            </a:solidFill>
                            <a:latin typeface="Cambria Math" panose="02040503050406030204" pitchFamily="18" charset="0"/>
                          </a:rPr>
                          <m:t>𝑘</m:t>
                        </m:r>
                        <m:r>
                          <a:rPr lang="en-US" altLang="zh-TW" i="1">
                            <a:solidFill>
                              <a:srgbClr val="FF0000"/>
                            </a:solidFill>
                            <a:latin typeface="Cambria Math" panose="02040503050406030204" pitchFamily="18" charset="0"/>
                          </a:rPr>
                          <m:t>𝜃</m:t>
                        </m:r>
                        <m:d>
                          <m:dPr>
                            <m:ctrlPr>
                              <a:rPr lang="en-US" altLang="zh-TW" i="1">
                                <a:latin typeface="Cambria Math" panose="02040503050406030204" pitchFamily="18" charset="0"/>
                              </a:rPr>
                            </m:ctrlPr>
                          </m:dPr>
                          <m:e>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solidFill>
                                      <a:srgbClr val="FF0000"/>
                                    </a:solidFill>
                                    <a:latin typeface="Cambria Math" panose="02040503050406030204" pitchFamily="18" charset="0"/>
                                  </a:rPr>
                                  <m:t>+1</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𝑘</m:t>
                        </m:r>
                        <m:r>
                          <a:rPr lang="en-US" altLang="zh-TW" i="1">
                            <a:latin typeface="Cambria Math" panose="02040503050406030204" pitchFamily="18" charset="0"/>
                          </a:rPr>
                          <m:t>𝜃</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+1, 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r>
                  <a:rPr lang="en-US" altLang="zh-TW" dirty="0"/>
                  <a:t> </a:t>
                </a:r>
                <a14:m>
                  <m:oMath xmlns:m="http://schemas.openxmlformats.org/officeDocument/2006/math">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𝑓𝑓𝑡</m:t>
                    </m:r>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𝑏𝑎𝑠𝑒𝑑</m:t>
                    </m:r>
                    <m:r>
                      <a:rPr lang="en-US" altLang="zh-TW" sz="1350" i="1">
                        <a:solidFill>
                          <a:prstClr val="black"/>
                        </a:solidFill>
                        <a:latin typeface="Cambria Math" panose="02040503050406030204" pitchFamily="18" charset="0"/>
                      </a:rPr>
                      <m:t> </m:t>
                    </m:r>
                    <m:r>
                      <a:rPr lang="en-US" altLang="zh-TW" sz="1350" i="1">
                        <a:solidFill>
                          <a:prstClr val="black"/>
                        </a:solidFill>
                        <a:latin typeface="Cambria Math" panose="02040503050406030204" pitchFamily="18" charset="0"/>
                      </a:rPr>
                      <m:t>𝑎𝑝𝑝𝑟𝑜𝑥𝑖𝑚𝑎𝑡𝑖𝑜𝑛</m:t>
                    </m:r>
                  </m:oMath>
                </a14:m>
                <a:endParaRPr lang="en-US" altLang="zh-TW" dirty="0"/>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𝑘</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𝜃</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sSub>
                          <m:sSubPr>
                            <m:ctrlPr>
                              <a:rPr lang="en-US" altLang="zh-TW" i="1">
                                <a:solidFill>
                                  <a:srgbClr val="D6A300"/>
                                </a:solidFill>
                                <a:latin typeface="Cambria Math" panose="02040503050406030204" pitchFamily="18" charset="0"/>
                              </a:rPr>
                            </m:ctrlPr>
                          </m:sSub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𝑥</m:t>
                            </m:r>
                          </m:e>
                          <m:sub>
                            <m:r>
                              <a:rPr lang="en-US" altLang="zh-TW" i="1">
                                <a:solidFill>
                                  <a:srgbClr val="D6A300"/>
                                </a:solidFill>
                                <a:latin typeface="Cambria Math" panose="02040503050406030204" pitchFamily="18" charset="0"/>
                              </a:rPr>
                              <m:t>𝑗</m:t>
                            </m:r>
                          </m:sub>
                        </m:sSub>
                      </m:e>
                    </m:d>
                  </m:oMath>
                </a14:m>
                <a:endParaRPr lang="en-US" altLang="zh-TW" dirty="0"/>
              </a:p>
              <a:p>
                <a:pPr marL="257175" indent="-257175">
                  <a:lnSpc>
                    <a:spcPct val="150000"/>
                  </a:lnSpc>
                  <a:buFont typeface="Arial" panose="020B0604020202020204" pitchFamily="34" charset="0"/>
                  <a:buChar char="•"/>
                </a:pPr>
                <a:endParaRPr lang="en-US" altLang="zh-TW" dirty="0"/>
              </a:p>
              <a:p>
                <a:pPr marL="257175" indent="-257175">
                  <a:buFont typeface="Arial" panose="020B0604020202020204" pitchFamily="34" charset="0"/>
                  <a:buChar char="•"/>
                </a:pPr>
                <a:endParaRPr lang="en-US" altLang="zh-TW" dirty="0"/>
              </a:p>
              <a:p>
                <a:pPr marL="342900" indent="-342900">
                  <a:buFont typeface="+mj-lt"/>
                  <a:buAutoNum type="alphaUcPeriod"/>
                </a:pPr>
                <a:r>
                  <a:rPr lang="en-US" altLang="zh-TW" dirty="0"/>
                  <a:t>MLE with classical minimization algorithms (L-BFGS-B)</a:t>
                </a:r>
              </a:p>
            </p:txBody>
          </p:sp>
        </mc:Choice>
        <mc:Fallback xmlns="">
          <p:sp>
            <p:nvSpPr>
              <p:cNvPr id="8" name="文字方塊 7">
                <a:extLst>
                  <a:ext uri="{FF2B5EF4-FFF2-40B4-BE49-F238E27FC236}">
                    <a16:creationId xmlns:a16="http://schemas.microsoft.com/office/drawing/2014/main" id="{06C06C16-3CC9-3769-DCCD-2519F8A58773}"/>
                  </a:ext>
                </a:extLst>
              </p:cNvPr>
              <p:cNvSpPr txBox="1">
                <a:spLocks noRot="1" noChangeAspect="1" noMove="1" noResize="1" noEditPoints="1" noAdjustHandles="1" noChangeArrowheads="1" noChangeShapeType="1" noTextEdit="1"/>
              </p:cNvSpPr>
              <p:nvPr/>
            </p:nvSpPr>
            <p:spPr>
              <a:xfrm>
                <a:off x="630194" y="2150213"/>
                <a:ext cx="8224613" cy="3559436"/>
              </a:xfrm>
              <a:prstGeom prst="rect">
                <a:avLst/>
              </a:prstGeom>
              <a:blipFill>
                <a:blip r:embed="rId2"/>
                <a:stretch>
                  <a:fillRect l="-593" b="-1712"/>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55A8B595-E16B-E60F-F06B-9613E12AFA39}"/>
              </a:ext>
            </a:extLst>
          </p:cNvPr>
          <p:cNvSpPr/>
          <p:nvPr/>
        </p:nvSpPr>
        <p:spPr>
          <a:xfrm>
            <a:off x="267469" y="1802964"/>
            <a:ext cx="350628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normal-gamma Model</a:t>
            </a:r>
          </a:p>
        </p:txBody>
      </p:sp>
      <p:sp>
        <p:nvSpPr>
          <p:cNvPr id="11" name="矩形 10">
            <a:extLst>
              <a:ext uri="{FF2B5EF4-FFF2-40B4-BE49-F238E27FC236}">
                <a16:creationId xmlns:a16="http://schemas.microsoft.com/office/drawing/2014/main" id="{9D35B935-15D7-F0D5-2FC6-3144D92EF39C}"/>
              </a:ext>
            </a:extLst>
          </p:cNvPr>
          <p:cNvSpPr/>
          <p:nvPr/>
        </p:nvSpPr>
        <p:spPr>
          <a:xfrm>
            <a:off x="267469" y="4783413"/>
            <a:ext cx="6280117"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normal-gamma Model</a:t>
            </a:r>
          </a:p>
        </p:txBody>
      </p:sp>
    </p:spTree>
    <p:extLst>
      <p:ext uri="{BB962C8B-B14F-4D97-AF65-F5344CB8AC3E}">
        <p14:creationId xmlns:p14="http://schemas.microsoft.com/office/powerpoint/2010/main" val="12527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7" end="7"/>
                                            </p:txEl>
                                          </p:spTgt>
                                        </p:tgtEl>
                                        <p:attrNameLst>
                                          <p:attrName>style.visibility</p:attrName>
                                        </p:attrNameLst>
                                      </p:cBhvr>
                                      <p:to>
                                        <p:strVal val="visible"/>
                                      </p:to>
                                    </p:set>
                                    <p:animEffect transition="in" filter="fade">
                                      <p:cBhvr>
                                        <p:cTn id="1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91405076-69E4-4508-97B7-AAC530C7E9BC}"/>
              </a:ext>
            </a:extLst>
          </p:cNvPr>
          <p:cNvPicPr>
            <a:picLocks noChangeAspect="1"/>
          </p:cNvPicPr>
          <p:nvPr/>
        </p:nvPicPr>
        <p:blipFill rotWithShape="1">
          <a:blip r:embed="rId2"/>
          <a:srcRect t="11198"/>
          <a:stretch/>
        </p:blipFill>
        <p:spPr>
          <a:xfrm>
            <a:off x="5228385" y="2856398"/>
            <a:ext cx="4007056" cy="3547100"/>
          </a:xfrm>
          <a:prstGeom prst="rect">
            <a:avLst/>
          </a:prstGeom>
        </p:spPr>
      </p:pic>
      <p:pic>
        <p:nvPicPr>
          <p:cNvPr id="14" name="圖片 13">
            <a:extLst>
              <a:ext uri="{FF2B5EF4-FFF2-40B4-BE49-F238E27FC236}">
                <a16:creationId xmlns:a16="http://schemas.microsoft.com/office/drawing/2014/main" id="{B57D7A05-8468-41A8-BD90-255C7A08A09B}"/>
              </a:ext>
            </a:extLst>
          </p:cNvPr>
          <p:cNvPicPr>
            <a:picLocks noChangeAspect="1"/>
          </p:cNvPicPr>
          <p:nvPr/>
        </p:nvPicPr>
        <p:blipFill rotWithShape="1">
          <a:blip r:embed="rId3"/>
          <a:srcRect t="10158" r="3836" b="2469"/>
          <a:stretch/>
        </p:blipFill>
        <p:spPr>
          <a:xfrm>
            <a:off x="0" y="2856398"/>
            <a:ext cx="3916411" cy="3547100"/>
          </a:xfrm>
          <a:prstGeom prst="rect">
            <a:avLst/>
          </a:prstGeom>
        </p:spPr>
      </p:pic>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27</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800" dirty="0"/>
              <a:t>Normal-gamma </a:t>
            </a:r>
            <a:r>
              <a:rPr lang="en-US" altLang="zh-TW" sz="1800" dirty="0" err="1"/>
              <a:t>BgC</a:t>
            </a:r>
            <a:r>
              <a:rPr lang="en-US" altLang="zh-TW" sz="1800" dirty="0"/>
              <a:t>.</a:t>
            </a:r>
          </a:p>
          <a:p>
            <a:pPr lvl="1"/>
            <a:endParaRPr lang="en-US" altLang="zh-TW" sz="1400" dirty="0"/>
          </a:p>
        </p:txBody>
      </p:sp>
      <p:sp>
        <p:nvSpPr>
          <p:cNvPr id="10" name="箭號: 向右 9">
            <a:extLst>
              <a:ext uri="{FF2B5EF4-FFF2-40B4-BE49-F238E27FC236}">
                <a16:creationId xmlns:a16="http://schemas.microsoft.com/office/drawing/2014/main" id="{22190FC0-EAB9-4712-80A1-4830F5679F4F}"/>
              </a:ext>
            </a:extLst>
          </p:cNvPr>
          <p:cNvSpPr/>
          <p:nvPr/>
        </p:nvSpPr>
        <p:spPr>
          <a:xfrm>
            <a:off x="3846488" y="3953160"/>
            <a:ext cx="1366345" cy="676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060703C-8A10-43A7-ABB2-C34E0A5036ED}"/>
                  </a:ext>
                </a:extLst>
              </p:cNvPr>
              <p:cNvSpPr/>
              <p:nvPr/>
            </p:nvSpPr>
            <p:spPr>
              <a:xfrm>
                <a:off x="3806459" y="3428042"/>
                <a:ext cx="1262782" cy="646331"/>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𝑁𝑜𝑟𝑚𝑎𝑙</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𝑔𝑎𝑚𝑚𝑎</m:t>
                      </m:r>
                    </m:oMath>
                  </m:oMathPara>
                </a14:m>
                <a:endParaRPr lang="zh-TW" altLang="en-US" dirty="0"/>
              </a:p>
            </p:txBody>
          </p:sp>
        </mc:Choice>
        <mc:Fallback xmlns="">
          <p:sp>
            <p:nvSpPr>
              <p:cNvPr id="12" name="矩形 11">
                <a:extLst>
                  <a:ext uri="{FF2B5EF4-FFF2-40B4-BE49-F238E27FC236}">
                    <a16:creationId xmlns:a16="http://schemas.microsoft.com/office/drawing/2014/main" id="{7060703C-8A10-43A7-ABB2-C34E0A5036ED}"/>
                  </a:ext>
                </a:extLst>
              </p:cNvPr>
              <p:cNvSpPr>
                <a:spLocks noRot="1" noChangeAspect="1" noMove="1" noResize="1" noEditPoints="1" noAdjustHandles="1" noChangeArrowheads="1" noChangeShapeType="1" noTextEdit="1"/>
              </p:cNvSpPr>
              <p:nvPr/>
            </p:nvSpPr>
            <p:spPr>
              <a:xfrm>
                <a:off x="3806459" y="3428042"/>
                <a:ext cx="1262782" cy="646331"/>
              </a:xfrm>
              <a:prstGeom prst="rect">
                <a:avLst/>
              </a:prstGeom>
              <a:blipFill>
                <a:blip r:embed="rId4"/>
                <a:stretch>
                  <a:fillRect b="-3774"/>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ACC233C1-03AC-41E5-9080-8F3361D38CF0}"/>
              </a:ext>
            </a:extLst>
          </p:cNvPr>
          <p:cNvSpPr/>
          <p:nvPr/>
        </p:nvSpPr>
        <p:spPr>
          <a:xfrm>
            <a:off x="3501796" y="5906022"/>
            <a:ext cx="2253437"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e.g. log(log(Chip 121))</a:t>
            </a:r>
            <a:endParaRPr lang="zh-TW" altLang="en-US"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BF1FE65-FA9C-D51F-37DE-39020D6F8E4B}"/>
                  </a:ext>
                </a:extLst>
              </p:cNvPr>
              <p:cNvSpPr txBox="1"/>
              <p:nvPr/>
            </p:nvSpPr>
            <p:spPr>
              <a:xfrm>
                <a:off x="734762" y="1512876"/>
                <a:ext cx="8987246" cy="1456296"/>
              </a:xfrm>
              <a:prstGeom prst="rect">
                <a:avLst/>
              </a:prstGeom>
              <a:noFill/>
            </p:spPr>
            <p:txBody>
              <a:bodyPr wrap="square">
                <a:spAutoFit/>
              </a:bodyPr>
              <a:lstStyle/>
              <a:p>
                <a:pPr marL="285750" indent="-285750">
                  <a:buFont typeface="Arial" panose="020B0604020202020204" pitchFamily="34" charset="0"/>
                  <a:buChar char="•"/>
                </a:pPr>
                <a:r>
                  <a:rPr lang="en-US" altLang="zh-TW" sz="1200" dirty="0"/>
                  <a:t>For each single probe in each cluster (channel):</a:t>
                </a:r>
                <a:endParaRPr lang="en-US" altLang="zh-TW" sz="1200"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𝑿</m:t>
                          </m:r>
                        </m:e>
                        <m:sub>
                          <m:r>
                            <a:rPr lang="en-US" altLang="zh-TW" sz="1600" b="1" i="1">
                              <a:solidFill>
                                <a:schemeClr val="tx1"/>
                              </a:solidFill>
                              <a:latin typeface="Cambria Math" panose="02040503050406030204" pitchFamily="18" charset="0"/>
                            </a:rPr>
                            <m:t>𝒋</m:t>
                          </m:r>
                        </m:sub>
                      </m:sSub>
                      <m:r>
                        <a:rPr lang="en-US" altLang="zh-TW" sz="1600" i="1">
                          <a:solidFill>
                            <a:schemeClr val="tx1"/>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m:t>
                      </m:r>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𝑺</m:t>
                          </m:r>
                        </m:e>
                        <m:sub>
                          <m:r>
                            <a:rPr lang="en-US" altLang="zh-TW" sz="1600" b="1" i="1">
                              <a:solidFill>
                                <a:schemeClr val="tx1"/>
                              </a:solidFill>
                              <a:latin typeface="Cambria Math" panose="02040503050406030204" pitchFamily="18" charset="0"/>
                            </a:rPr>
                            <m:t>𝒋</m:t>
                          </m:r>
                        </m:sub>
                      </m:sSub>
                      <m:r>
                        <a:rPr lang="en-US" altLang="zh-TW" sz="1600" b="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 </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m:t>
                      </m:r>
                      <m:sSub>
                        <m:sSubPr>
                          <m:ctrlPr>
                            <a:rPr lang="en-US" altLang="zh-TW" sz="1600" b="1" i="1" smtClean="0">
                              <a:solidFill>
                                <a:schemeClr val="tx1"/>
                              </a:solidFill>
                              <a:latin typeface="Cambria Math" panose="02040503050406030204" pitchFamily="18" charset="0"/>
                            </a:rPr>
                          </m:ctrlPr>
                        </m:sSubPr>
                        <m:e>
                          <m:r>
                            <a:rPr lang="en-US" altLang="zh-TW" sz="1600" b="1" i="1" smtClean="0">
                              <a:solidFill>
                                <a:schemeClr val="tx1"/>
                              </a:solidFill>
                              <a:latin typeface="Cambria Math" panose="02040503050406030204" pitchFamily="18" charset="0"/>
                            </a:rPr>
                            <m:t>𝑵</m:t>
                          </m:r>
                        </m:e>
                        <m:sub>
                          <m:r>
                            <a:rPr lang="en-US" altLang="zh-TW" sz="1600" b="1" i="1">
                              <a:solidFill>
                                <a:schemeClr val="tx1"/>
                              </a:solidFill>
                              <a:latin typeface="Cambria Math" panose="02040503050406030204" pitchFamily="18" charset="0"/>
                            </a:rPr>
                            <m:t>𝒋</m:t>
                          </m:r>
                        </m:sub>
                      </m:sSub>
                    </m:oMath>
                  </m:oMathPara>
                </a14:m>
                <a:endParaRPr lang="en-US" altLang="zh-TW" sz="1200" b="0"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altLang="zh-TW" sz="1200" b="0" i="1" smtClean="0">
                        <a:latin typeface="Cambria Math" panose="02040503050406030204" pitchFamily="18" charset="0"/>
                      </a:rPr>
                      <m:t>𝑁𝑜𝑟𝑚𝑎𝑙</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𝑔𝑎𝑚𝑚𝑎</m:t>
                    </m:r>
                    <m:r>
                      <a:rPr lang="en-US" altLang="zh-TW" sz="1200" i="1">
                        <a:latin typeface="Cambria Math" panose="02040503050406030204" pitchFamily="18" charset="0"/>
                      </a:rPr>
                      <m:t> </m:t>
                    </m:r>
                  </m:oMath>
                </a14:m>
                <a:r>
                  <a:rPr lang="en-US" altLang="zh-TW" sz="1200" dirty="0"/>
                  <a:t>Correction: </a:t>
                </a:r>
                <a14:m>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𝑿</m:t>
                        </m:r>
                      </m:e>
                      <m:sub>
                        <m:r>
                          <a:rPr lang="en-US" altLang="zh-TW" sz="1200" b="1" i="1">
                            <a:solidFill>
                              <a:schemeClr val="tx1"/>
                            </a:solidFill>
                            <a:latin typeface="Cambria Math" panose="02040503050406030204" pitchFamily="18" charset="0"/>
                          </a:rPr>
                          <m:t>𝒋</m:t>
                        </m:r>
                      </m:sub>
                    </m:sSub>
                    <m:r>
                      <a:rPr lang="en-US" altLang="zh-TW" sz="1200" b="1" i="1" smtClean="0">
                        <a:solidFill>
                          <a:schemeClr val="tx1"/>
                        </a:solidFill>
                        <a:latin typeface="Cambria Math" panose="02040503050406030204" pitchFamily="18" charset="0"/>
                      </a:rPr>
                      <m:t>⇒</m:t>
                    </m:r>
                    <m:sSub>
                      <m:sSubPr>
                        <m:ctrlPr>
                          <a:rPr lang="en-US" altLang="zh-TW" sz="1200" b="1" i="1">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𝑺</m:t>
                        </m:r>
                      </m:e>
                      <m:sub>
                        <m:r>
                          <a:rPr lang="en-US" altLang="zh-TW" sz="1200" b="1" i="1">
                            <a:solidFill>
                              <a:schemeClr val="tx1"/>
                            </a:solidFill>
                            <a:latin typeface="Cambria Math" panose="02040503050406030204" pitchFamily="18" charset="0"/>
                          </a:rPr>
                          <m:t>𝒋</m:t>
                        </m:r>
                      </m:sub>
                    </m:sSub>
                  </m:oMath>
                </a14:m>
                <a:r>
                  <a:rPr lang="en-US" altLang="zh-TW" sz="1200" dirty="0">
                    <a:solidFill>
                      <a:schemeClr val="tx1"/>
                    </a:solidFill>
                  </a:rPr>
                  <a:t>. </a:t>
                </a:r>
                <a:r>
                  <a:rPr lang="en-US" altLang="zh-TW" sz="1200" dirty="0"/>
                  <a:t>Enhance the biological validity of the results.</a:t>
                </a:r>
              </a:p>
              <a:p>
                <a:pPr marL="285750" indent="-285750">
                  <a:buFont typeface="Arial" panose="020B0604020202020204" pitchFamily="34" charset="0"/>
                  <a:buChar char="•"/>
                </a:pP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𝑵</m:t>
                        </m:r>
                      </m:e>
                      <m:sub>
                        <m:r>
                          <a:rPr lang="en-US" altLang="zh-TW" sz="1200" b="1" i="1">
                            <a:latin typeface="Cambria Math" panose="02040503050406030204" pitchFamily="18" charset="0"/>
                          </a:rPr>
                          <m:t>𝒋</m:t>
                        </m:r>
                      </m:sub>
                    </m:sSub>
                  </m:oMath>
                </a14:m>
                <a:r>
                  <a:rPr lang="en-US" altLang="zh-TW" sz="1200" dirty="0"/>
                  <a:t> repre sents the noise. </a:t>
                </a:r>
                <a14:m>
                  <m:oMath xmlns:m="http://schemas.openxmlformats.org/officeDocument/2006/math">
                    <m:r>
                      <a:rPr lang="en-US" altLang="zh-TW" sz="1200" b="0" i="1" smtClean="0">
                        <a:latin typeface="Cambria Math" panose="02040503050406030204" pitchFamily="18" charset="0"/>
                      </a:rPr>
                      <m:t>⇒</m:t>
                    </m:r>
                  </m:oMath>
                </a14:m>
                <a:r>
                  <a:rPr lang="en-US" altLang="zh-TW" sz="1200" dirty="0"/>
                  <a:t> Assumption: Normal distribution.</a:t>
                </a:r>
              </a:p>
              <a:p>
                <a:pPr marL="285750" indent="-285750">
                  <a:buFont typeface="Arial" panose="020B0604020202020204" pitchFamily="34" charset="0"/>
                  <a:buChar char="•"/>
                </a:pPr>
                <a:r>
                  <a:rPr lang="en-US" altLang="zh-TW" sz="1200" dirty="0"/>
                  <a:t>Remove </a:t>
                </a:r>
                <a14:m>
                  <m:oMath xmlns:m="http://schemas.openxmlformats.org/officeDocument/2006/math">
                    <m:sSub>
                      <m:sSubPr>
                        <m:ctrlPr>
                          <a:rPr lang="en-US" altLang="zh-TW" sz="1200" b="1" i="1" smtClean="0">
                            <a:latin typeface="Cambria Math" panose="02040503050406030204" pitchFamily="18" charset="0"/>
                          </a:rPr>
                        </m:ctrlPr>
                      </m:sSubPr>
                      <m:e>
                        <m:r>
                          <a:rPr lang="en-US" altLang="zh-TW" sz="1200" b="1" i="1">
                            <a:latin typeface="Cambria Math" panose="02040503050406030204" pitchFamily="18" charset="0"/>
                          </a:rPr>
                          <m:t>𝑵</m:t>
                        </m:r>
                      </m:e>
                      <m:sub>
                        <m:r>
                          <a:rPr lang="en-US" altLang="zh-TW" sz="1200" b="1" i="1">
                            <a:latin typeface="Cambria Math" panose="02040503050406030204" pitchFamily="18" charset="0"/>
                          </a:rPr>
                          <m:t>𝒋</m:t>
                        </m:r>
                      </m:sub>
                    </m:sSub>
                  </m:oMath>
                </a14:m>
                <a:r>
                  <a:rPr lang="en-US" altLang="zh-TW" sz="1200" dirty="0"/>
                  <a:t>  and u se Gamma distribution to estimate </a:t>
                </a:r>
                <a14:m>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𝑺</m:t>
                        </m:r>
                      </m:e>
                      <m:sub>
                        <m:r>
                          <a:rPr lang="en-US" altLang="zh-TW" sz="1200" b="1" i="1">
                            <a:solidFill>
                              <a:schemeClr val="tx1"/>
                            </a:solidFill>
                            <a:latin typeface="Cambria Math" panose="02040503050406030204" pitchFamily="18" charset="0"/>
                          </a:rPr>
                          <m:t>𝒋</m:t>
                        </m:r>
                      </m:sub>
                    </m:sSub>
                  </m:oMath>
                </a14:m>
                <a:r>
                  <a:rPr lang="en-US" altLang="zh-TW" sz="1200" dirty="0"/>
                  <a:t>.</a:t>
                </a:r>
              </a:p>
              <a:p>
                <a:pPr marL="285750" indent="-285750">
                  <a:buFont typeface="Arial" panose="020B0604020202020204" pitchFamily="34" charset="0"/>
                  <a:buChar char="•"/>
                </a:pP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𝑿</m:t>
                        </m:r>
                      </m:e>
                      <m:sub>
                        <m:r>
                          <a:rPr lang="en-US" altLang="zh-TW" sz="1200" b="1" i="1">
                            <a:latin typeface="Cambria Math" panose="02040503050406030204" pitchFamily="18" charset="0"/>
                          </a:rPr>
                          <m:t>𝒋</m:t>
                        </m:r>
                      </m:sub>
                    </m:sSub>
                    <m:r>
                      <a:rPr lang="en-US" altLang="zh-TW" sz="1200" b="0" i="0" smtClean="0">
                        <a:latin typeface="Cambria Math" panose="02040503050406030204" pitchFamily="18" charset="0"/>
                      </a:rPr>
                      <m:t>⇒</m:t>
                    </m:r>
                  </m:oMath>
                </a14:m>
                <a:r>
                  <a:rPr lang="en-US" altLang="zh-TW" sz="1200" dirty="0"/>
                  <a:t> Normal-gamma distribution.</a:t>
                </a:r>
              </a:p>
            </p:txBody>
          </p:sp>
        </mc:Choice>
        <mc:Fallback xmlns="">
          <p:sp>
            <p:nvSpPr>
              <p:cNvPr id="17" name="文字方塊 16">
                <a:extLst>
                  <a:ext uri="{FF2B5EF4-FFF2-40B4-BE49-F238E27FC236}">
                    <a16:creationId xmlns:a16="http://schemas.microsoft.com/office/drawing/2014/main" id="{2BF1FE65-FA9C-D51F-37DE-39020D6F8E4B}"/>
                  </a:ext>
                </a:extLst>
              </p:cNvPr>
              <p:cNvSpPr txBox="1">
                <a:spLocks noRot="1" noChangeAspect="1" noMove="1" noResize="1" noEditPoints="1" noAdjustHandles="1" noChangeArrowheads="1" noChangeShapeType="1" noTextEdit="1"/>
              </p:cNvSpPr>
              <p:nvPr/>
            </p:nvSpPr>
            <p:spPr>
              <a:xfrm>
                <a:off x="734762" y="1512876"/>
                <a:ext cx="8987246" cy="1456296"/>
              </a:xfrm>
              <a:prstGeom prst="rect">
                <a:avLst/>
              </a:prstGeom>
              <a:blipFill>
                <a:blip r:embed="rId5"/>
                <a:stretch>
                  <a:fillRect b="-16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07083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28</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 Normal-gamma </a:t>
            </a:r>
            <a:r>
              <a:rPr lang="en-US" altLang="zh-TW" sz="1600" dirty="0" err="1"/>
              <a:t>BgC</a:t>
            </a:r>
            <a:r>
              <a:rPr lang="en-US" altLang="zh-TW" sz="1600" dirty="0"/>
              <a:t>.</a:t>
            </a:r>
          </a:p>
          <a:p>
            <a:pPr lvl="1"/>
            <a:r>
              <a:rPr lang="en-US" altLang="zh-TW" sz="1600" dirty="0"/>
              <a:t>Set the related environment in R. (Data Preprocess, NP Probes, QN &amp; log, QDA)</a:t>
            </a:r>
          </a:p>
          <a:p>
            <a:pPr lvl="1"/>
            <a:r>
              <a:rPr lang="en-US" altLang="zh-TW" sz="1600" dirty="0"/>
              <a:t>Set the corresponding evaluation tools in R. (NP call rate, No call rate)</a:t>
            </a:r>
          </a:p>
          <a:p>
            <a:pPr lvl="1"/>
            <a:r>
              <a:rPr lang="en-US" altLang="zh-TW" sz="1600" dirty="0"/>
              <a:t>Run the GMM-EM in R. (10 times =&gt; max NP call.)</a:t>
            </a:r>
          </a:p>
          <a:p>
            <a:pPr lvl="1"/>
            <a:r>
              <a:rPr lang="en-US" altLang="zh-TW" sz="1600" dirty="0"/>
              <a:t>Run the normal-gamma correction (all together) before running QDA.</a:t>
            </a:r>
          </a:p>
          <a:p>
            <a:pPr lvl="1"/>
            <a:r>
              <a:rPr lang="en-US" altLang="zh-TW" sz="1600" dirty="0"/>
              <a:t>Debug for the no call rate in the NP call analyzer.</a:t>
            </a:r>
          </a:p>
          <a:p>
            <a:pPr lvl="1"/>
            <a:r>
              <a:rPr lang="en-US" altLang="zh-TW" sz="1600" dirty="0"/>
              <a:t>An example: NP call Analyzer: NP call: 94.4%, call: 66.9%</a:t>
            </a:r>
          </a:p>
          <a:p>
            <a:pPr lvl="1"/>
            <a:endParaRPr lang="en-US" altLang="zh-TW" sz="1600" dirty="0"/>
          </a:p>
        </p:txBody>
      </p:sp>
      <p:graphicFrame>
        <p:nvGraphicFramePr>
          <p:cNvPr id="2" name="表格 1">
            <a:extLst>
              <a:ext uri="{FF2B5EF4-FFF2-40B4-BE49-F238E27FC236}">
                <a16:creationId xmlns:a16="http://schemas.microsoft.com/office/drawing/2014/main" id="{C59C664C-ADB2-4970-B38E-506FD9FA82F9}"/>
              </a:ext>
            </a:extLst>
          </p:cNvPr>
          <p:cNvGraphicFramePr>
            <a:graphicFrameLocks noGrp="1"/>
          </p:cNvGraphicFramePr>
          <p:nvPr>
            <p:extLst>
              <p:ext uri="{D42A27DB-BD31-4B8C-83A1-F6EECF244321}">
                <p14:modId xmlns:p14="http://schemas.microsoft.com/office/powerpoint/2010/main" val="572238111"/>
              </p:ext>
            </p:extLst>
          </p:nvPr>
        </p:nvGraphicFramePr>
        <p:xfrm>
          <a:off x="1260910" y="4159389"/>
          <a:ext cx="2782786" cy="1279858"/>
        </p:xfrm>
        <a:graphic>
          <a:graphicData uri="http://schemas.openxmlformats.org/drawingml/2006/table">
            <a:tbl>
              <a:tblPr>
                <a:tableStyleId>{B301B821-A1FF-4177-AEE7-76D212191A09}</a:tableStyleId>
              </a:tblPr>
              <a:tblGrid>
                <a:gridCol w="1774255">
                  <a:extLst>
                    <a:ext uri="{9D8B030D-6E8A-4147-A177-3AD203B41FA5}">
                      <a16:colId xmlns:a16="http://schemas.microsoft.com/office/drawing/2014/main" val="1088068053"/>
                    </a:ext>
                  </a:extLst>
                </a:gridCol>
                <a:gridCol w="1008531">
                  <a:extLst>
                    <a:ext uri="{9D8B030D-6E8A-4147-A177-3AD203B41FA5}">
                      <a16:colId xmlns:a16="http://schemas.microsoft.com/office/drawing/2014/main" val="3854125520"/>
                    </a:ext>
                  </a:extLst>
                </a:gridCol>
              </a:tblGrid>
              <a:tr h="479983">
                <a:tc>
                  <a:txBody>
                    <a:bodyPr/>
                    <a:lstStyle/>
                    <a:p>
                      <a:pPr algn="ctr" fontAlgn="ctr"/>
                      <a:r>
                        <a:rPr lang="en-US" sz="1700" u="none" strike="noStrike" dirty="0">
                          <a:effectLst/>
                        </a:rPr>
                        <a:t>NP call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ctr"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99633844"/>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94.2308%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41632709"/>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94.5863%</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211908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94.2774%</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74604826"/>
                  </a:ext>
                </a:extLst>
              </a:tr>
            </a:tbl>
          </a:graphicData>
        </a:graphic>
      </p:graphicFrame>
      <p:graphicFrame>
        <p:nvGraphicFramePr>
          <p:cNvPr id="8" name="表格 7">
            <a:extLst>
              <a:ext uri="{FF2B5EF4-FFF2-40B4-BE49-F238E27FC236}">
                <a16:creationId xmlns:a16="http://schemas.microsoft.com/office/drawing/2014/main" id="{01F93F5B-F302-4EA7-BCB0-D97171FB6CA5}"/>
              </a:ext>
            </a:extLst>
          </p:cNvPr>
          <p:cNvGraphicFramePr>
            <a:graphicFrameLocks noGrp="1"/>
          </p:cNvGraphicFramePr>
          <p:nvPr>
            <p:extLst>
              <p:ext uri="{D42A27DB-BD31-4B8C-83A1-F6EECF244321}">
                <p14:modId xmlns:p14="http://schemas.microsoft.com/office/powerpoint/2010/main" val="3647294784"/>
              </p:ext>
            </p:extLst>
          </p:nvPr>
        </p:nvGraphicFramePr>
        <p:xfrm>
          <a:off x="4625129" y="4159389"/>
          <a:ext cx="2914476" cy="1279858"/>
        </p:xfrm>
        <a:graphic>
          <a:graphicData uri="http://schemas.openxmlformats.org/drawingml/2006/table">
            <a:tbl>
              <a:tblPr>
                <a:tableStyleId>{B301B821-A1FF-4177-AEE7-76D212191A09}</a:tableStyleId>
              </a:tblPr>
              <a:tblGrid>
                <a:gridCol w="1905946">
                  <a:extLst>
                    <a:ext uri="{9D8B030D-6E8A-4147-A177-3AD203B41FA5}">
                      <a16:colId xmlns:a16="http://schemas.microsoft.com/office/drawing/2014/main" val="2944511361"/>
                    </a:ext>
                  </a:extLst>
                </a:gridCol>
                <a:gridCol w="1008530">
                  <a:extLst>
                    <a:ext uri="{9D8B030D-6E8A-4147-A177-3AD203B41FA5}">
                      <a16:colId xmlns:a16="http://schemas.microsoft.com/office/drawing/2014/main" val="3481121099"/>
                    </a:ext>
                  </a:extLst>
                </a:gridCol>
              </a:tblGrid>
              <a:tr h="479983">
                <a:tc>
                  <a:txBody>
                    <a:bodyPr/>
                    <a:lstStyle/>
                    <a:p>
                      <a:pPr algn="ctr" fontAlgn="ctr"/>
                      <a:r>
                        <a:rPr lang="en-US" sz="1700" u="none" strike="noStrike" dirty="0">
                          <a:effectLst/>
                        </a:rPr>
                        <a:t>Call rate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l"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1209376"/>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66.8298%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44129694"/>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a:effectLst/>
                        </a:rPr>
                        <a:t>67.8205%</a:t>
                      </a:r>
                      <a:endParaRPr lang="en-US" altLang="zh-TW" sz="1700" b="0" i="0" u="none" strike="noStrike">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6833660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67.7681%</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35396306"/>
                  </a:ext>
                </a:extLst>
              </a:tr>
            </a:tbl>
          </a:graphicData>
        </a:graphic>
      </p:graphicFrame>
    </p:spTree>
    <p:extLst>
      <p:ext uri="{BB962C8B-B14F-4D97-AF65-F5344CB8AC3E}">
        <p14:creationId xmlns:p14="http://schemas.microsoft.com/office/powerpoint/2010/main" val="3969579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29</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Data Example</a:t>
            </a:r>
            <a:endParaRPr lang="zh-TW" altLang="en-US" dirty="0"/>
          </a:p>
        </p:txBody>
      </p:sp>
      <p:pic>
        <p:nvPicPr>
          <p:cNvPr id="10" name="圖片 9" descr="一張含有 文字, 地圖, 男人 的圖片&#10;&#10;自動產生的描述">
            <a:extLst>
              <a:ext uri="{FF2B5EF4-FFF2-40B4-BE49-F238E27FC236}">
                <a16:creationId xmlns:a16="http://schemas.microsoft.com/office/drawing/2014/main" id="{BD62D7DF-3B11-437F-AC74-AD695FDE7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018" y="1174969"/>
            <a:ext cx="2606842" cy="2606842"/>
          </a:xfrm>
          <a:prstGeom prst="rect">
            <a:avLst/>
          </a:prstGeom>
        </p:spPr>
      </p:pic>
      <p:pic>
        <p:nvPicPr>
          <p:cNvPr id="11" name="圖片 10" descr="一張含有 文字, 地圖 的圖片&#10;&#10;自動產生的描述">
            <a:extLst>
              <a:ext uri="{FF2B5EF4-FFF2-40B4-BE49-F238E27FC236}">
                <a16:creationId xmlns:a16="http://schemas.microsoft.com/office/drawing/2014/main" id="{E3ADB830-A14C-4A41-9578-D79012ED3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960" y="1174969"/>
            <a:ext cx="2606040" cy="2606040"/>
          </a:xfrm>
          <a:prstGeom prst="rect">
            <a:avLst/>
          </a:prstGeom>
        </p:spPr>
      </p:pic>
      <p:pic>
        <p:nvPicPr>
          <p:cNvPr id="12" name="圖片 11" descr="一張含有 文字, 地圖 的圖片&#10;&#10;自動產生的描述">
            <a:extLst>
              <a:ext uri="{FF2B5EF4-FFF2-40B4-BE49-F238E27FC236}">
                <a16:creationId xmlns:a16="http://schemas.microsoft.com/office/drawing/2014/main" id="{0DED540F-C62A-4FE6-B7F5-96C095417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960" y="3734175"/>
            <a:ext cx="2606040" cy="2606040"/>
          </a:xfrm>
          <a:prstGeom prst="rect">
            <a:avLst/>
          </a:prstGeom>
        </p:spPr>
      </p:pic>
      <p:pic>
        <p:nvPicPr>
          <p:cNvPr id="13" name="圖片 12">
            <a:extLst>
              <a:ext uri="{FF2B5EF4-FFF2-40B4-BE49-F238E27FC236}">
                <a16:creationId xmlns:a16="http://schemas.microsoft.com/office/drawing/2014/main" id="{4C3DAB79-ADCD-4BBB-9221-44EB2BF7D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820" y="3734175"/>
            <a:ext cx="2606040" cy="2606040"/>
          </a:xfrm>
          <a:prstGeom prst="rect">
            <a:avLst/>
          </a:prstGeom>
        </p:spPr>
      </p:pic>
      <p:sp>
        <p:nvSpPr>
          <p:cNvPr id="14" name="矩形 13">
            <a:extLst>
              <a:ext uri="{FF2B5EF4-FFF2-40B4-BE49-F238E27FC236}">
                <a16:creationId xmlns:a16="http://schemas.microsoft.com/office/drawing/2014/main" id="{D28F21AA-0E8A-49E8-864B-8279DB6D8177}"/>
              </a:ext>
            </a:extLst>
          </p:cNvPr>
          <p:cNvSpPr/>
          <p:nvPr/>
        </p:nvSpPr>
        <p:spPr>
          <a:xfrm>
            <a:off x="8378388" y="4691280"/>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FF0000"/>
                </a:solidFill>
              </a:rPr>
              <a:t>78.7</a:t>
            </a:r>
            <a:endParaRPr lang="zh-TW" altLang="en-US" dirty="0"/>
          </a:p>
        </p:txBody>
      </p:sp>
      <p:sp>
        <p:nvSpPr>
          <p:cNvPr id="15" name="矩形 14">
            <a:extLst>
              <a:ext uri="{FF2B5EF4-FFF2-40B4-BE49-F238E27FC236}">
                <a16:creationId xmlns:a16="http://schemas.microsoft.com/office/drawing/2014/main" id="{327BC77B-95FE-4EBC-A29B-CF1396326303}"/>
              </a:ext>
            </a:extLst>
          </p:cNvPr>
          <p:cNvSpPr/>
          <p:nvPr/>
        </p:nvSpPr>
        <p:spPr>
          <a:xfrm>
            <a:off x="5858063" y="4667863"/>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chemeClr val="accent2"/>
                </a:solidFill>
              </a:rPr>
              <a:t>85.1</a:t>
            </a:r>
            <a:endParaRPr lang="zh-TW" altLang="en-US" dirty="0"/>
          </a:p>
        </p:txBody>
      </p:sp>
      <p:sp>
        <p:nvSpPr>
          <p:cNvPr id="16" name="矩形 15">
            <a:extLst>
              <a:ext uri="{FF2B5EF4-FFF2-40B4-BE49-F238E27FC236}">
                <a16:creationId xmlns:a16="http://schemas.microsoft.com/office/drawing/2014/main" id="{D09825D6-D7D5-4A7F-8855-0778E0040DF3}"/>
              </a:ext>
            </a:extLst>
          </p:cNvPr>
          <p:cNvSpPr/>
          <p:nvPr/>
        </p:nvSpPr>
        <p:spPr>
          <a:xfrm>
            <a:off x="8378388" y="1900574"/>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chemeClr val="accent4">
                    <a:lumMod val="75000"/>
                  </a:schemeClr>
                </a:solidFill>
              </a:rPr>
              <a:t>90.0</a:t>
            </a:r>
            <a:endParaRPr lang="zh-TW" altLang="en-US" dirty="0"/>
          </a:p>
        </p:txBody>
      </p:sp>
      <p:sp>
        <p:nvSpPr>
          <p:cNvPr id="17" name="矩形 16">
            <a:extLst>
              <a:ext uri="{FF2B5EF4-FFF2-40B4-BE49-F238E27FC236}">
                <a16:creationId xmlns:a16="http://schemas.microsoft.com/office/drawing/2014/main" id="{5461730C-40F1-4BF1-8EFC-611C0DB29CF2}"/>
              </a:ext>
            </a:extLst>
          </p:cNvPr>
          <p:cNvSpPr/>
          <p:nvPr/>
        </p:nvSpPr>
        <p:spPr>
          <a:xfrm>
            <a:off x="5772348" y="1900574"/>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00B050"/>
                </a:solidFill>
              </a:rPr>
              <a:t>94.4</a:t>
            </a:r>
            <a:endParaRPr lang="zh-TW" altLang="en-US" dirty="0"/>
          </a:p>
        </p:txBody>
      </p:sp>
      <p:graphicFrame>
        <p:nvGraphicFramePr>
          <p:cNvPr id="18" name="表格 17">
            <a:extLst>
              <a:ext uri="{FF2B5EF4-FFF2-40B4-BE49-F238E27FC236}">
                <a16:creationId xmlns:a16="http://schemas.microsoft.com/office/drawing/2014/main" id="{D2B8EBC6-2BA6-1930-E87B-C2B00A67B743}"/>
              </a:ext>
            </a:extLst>
          </p:cNvPr>
          <p:cNvGraphicFramePr>
            <a:graphicFrameLocks noGrp="1"/>
          </p:cNvGraphicFramePr>
          <p:nvPr>
            <p:extLst>
              <p:ext uri="{D42A27DB-BD31-4B8C-83A1-F6EECF244321}">
                <p14:modId xmlns:p14="http://schemas.microsoft.com/office/powerpoint/2010/main" val="1106915220"/>
              </p:ext>
            </p:extLst>
          </p:nvPr>
        </p:nvGraphicFramePr>
        <p:xfrm>
          <a:off x="145026" y="2833128"/>
          <a:ext cx="3773890" cy="1895762"/>
        </p:xfrm>
        <a:graphic>
          <a:graphicData uri="http://schemas.openxmlformats.org/drawingml/2006/table">
            <a:tbl>
              <a:tblPr firstRow="1" bandRow="1">
                <a:tableStyleId>{5C22544A-7EE6-4342-B048-85BDC9FD1C3A}</a:tableStyleId>
              </a:tblPr>
              <a:tblGrid>
                <a:gridCol w="1092737">
                  <a:extLst>
                    <a:ext uri="{9D8B030D-6E8A-4147-A177-3AD203B41FA5}">
                      <a16:colId xmlns:a16="http://schemas.microsoft.com/office/drawing/2014/main" val="3971815359"/>
                    </a:ext>
                  </a:extLst>
                </a:gridCol>
                <a:gridCol w="993393">
                  <a:extLst>
                    <a:ext uri="{9D8B030D-6E8A-4147-A177-3AD203B41FA5}">
                      <a16:colId xmlns:a16="http://schemas.microsoft.com/office/drawing/2014/main" val="2275322031"/>
                    </a:ext>
                  </a:extLst>
                </a:gridCol>
                <a:gridCol w="1687760">
                  <a:extLst>
                    <a:ext uri="{9D8B030D-6E8A-4147-A177-3AD203B41FA5}">
                      <a16:colId xmlns:a16="http://schemas.microsoft.com/office/drawing/2014/main" val="320569089"/>
                    </a:ext>
                  </a:extLst>
                </a:gridCol>
              </a:tblGrid>
              <a:tr h="571450">
                <a:tc>
                  <a:txBody>
                    <a:bodyPr/>
                    <a:lstStyle/>
                    <a:p>
                      <a:pPr algn="ctr"/>
                      <a:r>
                        <a:rPr lang="en-US" altLang="zh-TW" sz="1600" dirty="0"/>
                        <a:t>Wafer</a:t>
                      </a:r>
                      <a:endParaRPr lang="zh-TW" altLang="en-US" sz="1600" dirty="0"/>
                    </a:p>
                  </a:txBody>
                  <a:tcPr marL="81636" marR="81636" marT="40818" marB="40818"/>
                </a:tc>
                <a:tc>
                  <a:txBody>
                    <a:bodyPr/>
                    <a:lstStyle/>
                    <a:p>
                      <a:pPr algn="ctr"/>
                      <a:r>
                        <a:rPr lang="en-US" altLang="zh-TW" sz="1600" dirty="0"/>
                        <a:t>Chips</a:t>
                      </a:r>
                      <a:endParaRPr lang="zh-TW" altLang="en-US" sz="1600" dirty="0"/>
                    </a:p>
                  </a:txBody>
                  <a:tcPr marL="81636" marR="81636" marT="40818" marB="40818"/>
                </a:tc>
                <a:tc>
                  <a:txBody>
                    <a:bodyPr/>
                    <a:lstStyle/>
                    <a:p>
                      <a:pPr algn="ctr"/>
                      <a:r>
                        <a:rPr lang="en-US" altLang="zh-TW" sz="1600" dirty="0"/>
                        <a:t>Np call rate  (%)</a:t>
                      </a:r>
                    </a:p>
                    <a:p>
                      <a:pPr algn="ctr"/>
                      <a:r>
                        <a:rPr lang="en-US" altLang="zh-TW" sz="1600" dirty="0"/>
                        <a:t>(NP call Analyzer)</a:t>
                      </a:r>
                      <a:endParaRPr lang="zh-TW" altLang="en-US" sz="1600" dirty="0"/>
                    </a:p>
                  </a:txBody>
                  <a:tcPr marL="81636" marR="81636" marT="40818" marB="40818"/>
                </a:tc>
                <a:extLst>
                  <a:ext uri="{0D108BD9-81ED-4DB2-BD59-A6C34878D82A}">
                    <a16:rowId xmlns:a16="http://schemas.microsoft.com/office/drawing/2014/main" val="1252364669"/>
                  </a:ext>
                </a:extLst>
              </a:tr>
              <a:tr h="331078">
                <a:tc>
                  <a:txBody>
                    <a:bodyPr/>
                    <a:lstStyle/>
                    <a:p>
                      <a:pPr algn="ctr"/>
                      <a:r>
                        <a:rPr lang="en-US" altLang="zh-TW" sz="1600" dirty="0"/>
                        <a:t>198-04</a:t>
                      </a:r>
                      <a:endParaRPr lang="zh-TW" altLang="en-US" sz="1600" dirty="0"/>
                    </a:p>
                  </a:txBody>
                  <a:tcPr marL="81636" marR="81636" marT="40818" marB="40818"/>
                </a:tc>
                <a:tc>
                  <a:txBody>
                    <a:bodyPr/>
                    <a:lstStyle/>
                    <a:p>
                      <a:pPr algn="ctr"/>
                      <a:r>
                        <a:rPr lang="en-US" altLang="zh-TW" sz="1600" dirty="0"/>
                        <a:t>121</a:t>
                      </a:r>
                      <a:endParaRPr lang="zh-TW" altLang="en-US" sz="1600" dirty="0"/>
                    </a:p>
                  </a:txBody>
                  <a:tcPr marL="81636" marR="81636" marT="40818" marB="40818"/>
                </a:tc>
                <a:tc>
                  <a:txBody>
                    <a:bodyPr/>
                    <a:lstStyle/>
                    <a:p>
                      <a:pPr algn="ctr"/>
                      <a:r>
                        <a:rPr lang="en-US" altLang="zh-TW" sz="1600" dirty="0">
                          <a:solidFill>
                            <a:srgbClr val="00B050"/>
                          </a:solidFill>
                        </a:rPr>
                        <a:t>94.4</a:t>
                      </a:r>
                      <a:endParaRPr lang="zh-TW" altLang="en-US" sz="1600" dirty="0">
                        <a:solidFill>
                          <a:srgbClr val="00B050"/>
                        </a:solidFill>
                      </a:endParaRPr>
                    </a:p>
                  </a:txBody>
                  <a:tcPr marL="81636" marR="81636" marT="40818" marB="40818"/>
                </a:tc>
                <a:extLst>
                  <a:ext uri="{0D108BD9-81ED-4DB2-BD59-A6C34878D82A}">
                    <a16:rowId xmlns:a16="http://schemas.microsoft.com/office/drawing/2014/main" val="3586641779"/>
                  </a:ext>
                </a:extLst>
              </a:tr>
              <a:tr h="331078">
                <a:tc>
                  <a:txBody>
                    <a:bodyPr/>
                    <a:lstStyle/>
                    <a:p>
                      <a:pPr algn="ctr"/>
                      <a:r>
                        <a:rPr lang="en-US" altLang="zh-TW" sz="1600" dirty="0"/>
                        <a:t>197-02</a:t>
                      </a:r>
                      <a:endParaRPr lang="zh-TW" altLang="en-US" sz="1600" dirty="0"/>
                    </a:p>
                  </a:txBody>
                  <a:tcPr marL="81636" marR="81636" marT="40818" marB="40818"/>
                </a:tc>
                <a:tc>
                  <a:txBody>
                    <a:bodyPr/>
                    <a:lstStyle/>
                    <a:p>
                      <a:pPr algn="ctr"/>
                      <a:r>
                        <a:rPr lang="en-US" altLang="zh-TW" sz="1600" dirty="0"/>
                        <a:t>230</a:t>
                      </a:r>
                      <a:endParaRPr lang="zh-TW" altLang="en-US" sz="1600" dirty="0"/>
                    </a:p>
                  </a:txBody>
                  <a:tcPr marL="81636" marR="81636" marT="40818" marB="40818"/>
                </a:tc>
                <a:tc>
                  <a:txBody>
                    <a:bodyPr/>
                    <a:lstStyle/>
                    <a:p>
                      <a:pPr algn="ctr"/>
                      <a:r>
                        <a:rPr lang="en-US" altLang="zh-TW" sz="1600" dirty="0">
                          <a:solidFill>
                            <a:schemeClr val="accent4">
                              <a:lumMod val="75000"/>
                            </a:schemeClr>
                          </a:solidFill>
                        </a:rPr>
                        <a:t>90.0</a:t>
                      </a:r>
                      <a:endParaRPr lang="zh-TW" altLang="en-US" sz="1600" dirty="0">
                        <a:solidFill>
                          <a:schemeClr val="accent4">
                            <a:lumMod val="75000"/>
                          </a:schemeClr>
                        </a:solidFill>
                      </a:endParaRPr>
                    </a:p>
                  </a:txBody>
                  <a:tcPr marL="81636" marR="81636" marT="40818" marB="40818"/>
                </a:tc>
                <a:extLst>
                  <a:ext uri="{0D108BD9-81ED-4DB2-BD59-A6C34878D82A}">
                    <a16:rowId xmlns:a16="http://schemas.microsoft.com/office/drawing/2014/main" val="3992268474"/>
                  </a:ext>
                </a:extLst>
              </a:tr>
              <a:tr h="331078">
                <a:tc>
                  <a:txBody>
                    <a:bodyPr/>
                    <a:lstStyle/>
                    <a:p>
                      <a:pPr algn="ctr"/>
                      <a:r>
                        <a:rPr lang="en-US" altLang="zh-TW" sz="1600" dirty="0"/>
                        <a:t>198-15</a:t>
                      </a:r>
                      <a:endParaRPr lang="zh-TW" altLang="en-US" sz="1600" dirty="0"/>
                    </a:p>
                  </a:txBody>
                  <a:tcPr marL="81636" marR="81636" marT="40818" marB="40818"/>
                </a:tc>
                <a:tc>
                  <a:txBody>
                    <a:bodyPr/>
                    <a:lstStyle/>
                    <a:p>
                      <a:pPr algn="ctr"/>
                      <a:r>
                        <a:rPr lang="en-US" altLang="zh-TW" sz="1600" dirty="0"/>
                        <a:t>277</a:t>
                      </a:r>
                      <a:endParaRPr lang="zh-TW" altLang="en-US" sz="1600" dirty="0"/>
                    </a:p>
                  </a:txBody>
                  <a:tcPr marL="81636" marR="81636" marT="40818" marB="40818"/>
                </a:tc>
                <a:tc>
                  <a:txBody>
                    <a:bodyPr/>
                    <a:lstStyle/>
                    <a:p>
                      <a:pPr algn="ctr"/>
                      <a:r>
                        <a:rPr lang="en-US" altLang="zh-TW" sz="1600" dirty="0">
                          <a:solidFill>
                            <a:schemeClr val="accent2"/>
                          </a:solidFill>
                        </a:rPr>
                        <a:t>85.1</a:t>
                      </a:r>
                      <a:endParaRPr lang="zh-TW" altLang="en-US" sz="1600" dirty="0">
                        <a:solidFill>
                          <a:schemeClr val="accent2"/>
                        </a:solidFill>
                      </a:endParaRPr>
                    </a:p>
                  </a:txBody>
                  <a:tcPr marL="81636" marR="81636" marT="40818" marB="40818"/>
                </a:tc>
                <a:extLst>
                  <a:ext uri="{0D108BD9-81ED-4DB2-BD59-A6C34878D82A}">
                    <a16:rowId xmlns:a16="http://schemas.microsoft.com/office/drawing/2014/main" val="1185331144"/>
                  </a:ext>
                </a:extLst>
              </a:tr>
              <a:tr h="331078">
                <a:tc>
                  <a:txBody>
                    <a:bodyPr/>
                    <a:lstStyle/>
                    <a:p>
                      <a:pPr algn="ctr"/>
                      <a:r>
                        <a:rPr lang="pl-PL" altLang="zh-TW" sz="1600" dirty="0"/>
                        <a:t>197-02</a:t>
                      </a:r>
                      <a:endParaRPr lang="zh-TW" altLang="en-US" sz="1600" dirty="0"/>
                    </a:p>
                  </a:txBody>
                  <a:tcPr marL="81636" marR="81636" marT="40818" marB="40818"/>
                </a:tc>
                <a:tc>
                  <a:txBody>
                    <a:bodyPr/>
                    <a:lstStyle/>
                    <a:p>
                      <a:pPr algn="ctr"/>
                      <a:r>
                        <a:rPr lang="en-US" altLang="zh-TW" sz="1600" dirty="0"/>
                        <a:t>233</a:t>
                      </a:r>
                      <a:endParaRPr lang="zh-TW" altLang="en-US" sz="1600" dirty="0"/>
                    </a:p>
                  </a:txBody>
                  <a:tcPr marL="81636" marR="81636" marT="40818" marB="40818"/>
                </a:tc>
                <a:tc>
                  <a:txBody>
                    <a:bodyPr/>
                    <a:lstStyle/>
                    <a:p>
                      <a:pPr algn="ctr"/>
                      <a:r>
                        <a:rPr lang="en-US" altLang="zh-TW" sz="1600" dirty="0">
                          <a:solidFill>
                            <a:srgbClr val="FF0000"/>
                          </a:solidFill>
                        </a:rPr>
                        <a:t>78.7</a:t>
                      </a:r>
                      <a:endParaRPr lang="zh-TW" altLang="en-US" sz="1600" dirty="0">
                        <a:solidFill>
                          <a:srgbClr val="FF0000"/>
                        </a:solidFill>
                      </a:endParaRPr>
                    </a:p>
                  </a:txBody>
                  <a:tcPr marL="81636" marR="81636" marT="40818" marB="40818"/>
                </a:tc>
                <a:extLst>
                  <a:ext uri="{0D108BD9-81ED-4DB2-BD59-A6C34878D82A}">
                    <a16:rowId xmlns:a16="http://schemas.microsoft.com/office/drawing/2014/main" val="4149964897"/>
                  </a:ext>
                </a:extLst>
              </a:tr>
            </a:tbl>
          </a:graphicData>
        </a:graphic>
      </p:graphicFrame>
    </p:spTree>
    <p:extLst>
      <p:ext uri="{BB962C8B-B14F-4D97-AF65-F5344CB8AC3E}">
        <p14:creationId xmlns:p14="http://schemas.microsoft.com/office/powerpoint/2010/main" val="3696827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Chip Spec Parameters Setup</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pic>
        <p:nvPicPr>
          <p:cNvPr id="2" name="圖片 1">
            <a:extLst>
              <a:ext uri="{FF2B5EF4-FFF2-40B4-BE49-F238E27FC236}">
                <a16:creationId xmlns:a16="http://schemas.microsoft.com/office/drawing/2014/main" id="{402EBF78-BCD8-5834-B5A6-C39C1503B5EB}"/>
              </a:ext>
            </a:extLst>
          </p:cNvPr>
          <p:cNvPicPr>
            <a:picLocks noChangeAspect="1"/>
          </p:cNvPicPr>
          <p:nvPr/>
        </p:nvPicPr>
        <p:blipFill>
          <a:blip r:embed="rId2"/>
          <a:stretch>
            <a:fillRect/>
          </a:stretch>
        </p:blipFill>
        <p:spPr>
          <a:xfrm>
            <a:off x="252903" y="2074656"/>
            <a:ext cx="3208658" cy="4222271"/>
          </a:xfrm>
          <a:prstGeom prst="rect">
            <a:avLst/>
          </a:prstGeom>
        </p:spPr>
      </p:pic>
      <p:pic>
        <p:nvPicPr>
          <p:cNvPr id="11" name="圖片 10">
            <a:extLst>
              <a:ext uri="{FF2B5EF4-FFF2-40B4-BE49-F238E27FC236}">
                <a16:creationId xmlns:a16="http://schemas.microsoft.com/office/drawing/2014/main" id="{8BF3C8B4-9911-5FFC-0128-3C3470A01436}"/>
              </a:ext>
            </a:extLst>
          </p:cNvPr>
          <p:cNvPicPr>
            <a:picLocks noChangeAspect="1"/>
          </p:cNvPicPr>
          <p:nvPr/>
        </p:nvPicPr>
        <p:blipFill>
          <a:blip r:embed="rId3"/>
          <a:stretch>
            <a:fillRect/>
          </a:stretch>
        </p:blipFill>
        <p:spPr>
          <a:xfrm>
            <a:off x="4829716" y="1711864"/>
            <a:ext cx="2623150" cy="4585063"/>
          </a:xfrm>
          <a:prstGeom prst="rect">
            <a:avLst/>
          </a:prstGeom>
        </p:spPr>
      </p:pic>
      <p:pic>
        <p:nvPicPr>
          <p:cNvPr id="13" name="圖片 12">
            <a:extLst>
              <a:ext uri="{FF2B5EF4-FFF2-40B4-BE49-F238E27FC236}">
                <a16:creationId xmlns:a16="http://schemas.microsoft.com/office/drawing/2014/main" id="{777A6898-4C78-D716-C90B-B5A50DD0FDDA}"/>
              </a:ext>
            </a:extLst>
          </p:cNvPr>
          <p:cNvPicPr>
            <a:picLocks noChangeAspect="1"/>
          </p:cNvPicPr>
          <p:nvPr/>
        </p:nvPicPr>
        <p:blipFill>
          <a:blip r:embed="rId4"/>
          <a:stretch>
            <a:fillRect/>
          </a:stretch>
        </p:blipFill>
        <p:spPr>
          <a:xfrm>
            <a:off x="7452866" y="2978961"/>
            <a:ext cx="1691134" cy="3317966"/>
          </a:xfrm>
          <a:prstGeom prst="rect">
            <a:avLst/>
          </a:prstGeom>
        </p:spPr>
      </p:pic>
      <p:pic>
        <p:nvPicPr>
          <p:cNvPr id="15" name="圖片 14">
            <a:extLst>
              <a:ext uri="{FF2B5EF4-FFF2-40B4-BE49-F238E27FC236}">
                <a16:creationId xmlns:a16="http://schemas.microsoft.com/office/drawing/2014/main" id="{1B698842-393F-7372-8F20-B2F1F908C0A1}"/>
              </a:ext>
            </a:extLst>
          </p:cNvPr>
          <p:cNvPicPr>
            <a:picLocks noChangeAspect="1"/>
          </p:cNvPicPr>
          <p:nvPr/>
        </p:nvPicPr>
        <p:blipFill>
          <a:blip r:embed="rId5"/>
          <a:stretch>
            <a:fillRect/>
          </a:stretch>
        </p:blipFill>
        <p:spPr>
          <a:xfrm>
            <a:off x="3257265" y="2351944"/>
            <a:ext cx="1738000" cy="3944983"/>
          </a:xfrm>
          <a:prstGeom prst="rect">
            <a:avLst/>
          </a:prstGeom>
        </p:spPr>
      </p:pic>
      <p:pic>
        <p:nvPicPr>
          <p:cNvPr id="17" name="圖片 16">
            <a:extLst>
              <a:ext uri="{FF2B5EF4-FFF2-40B4-BE49-F238E27FC236}">
                <a16:creationId xmlns:a16="http://schemas.microsoft.com/office/drawing/2014/main" id="{B8EAD4A2-E8FB-F5F0-EDD0-BF935FF7EC59}"/>
              </a:ext>
            </a:extLst>
          </p:cNvPr>
          <p:cNvPicPr>
            <a:picLocks noChangeAspect="1"/>
          </p:cNvPicPr>
          <p:nvPr/>
        </p:nvPicPr>
        <p:blipFill>
          <a:blip r:embed="rId6"/>
          <a:stretch>
            <a:fillRect/>
          </a:stretch>
        </p:blipFill>
        <p:spPr>
          <a:xfrm>
            <a:off x="6412233" y="1300705"/>
            <a:ext cx="3577334" cy="2089416"/>
          </a:xfrm>
          <a:prstGeom prst="rect">
            <a:avLst/>
          </a:prstGeom>
        </p:spPr>
      </p:pic>
    </p:spTree>
    <p:extLst>
      <p:ext uri="{BB962C8B-B14F-4D97-AF65-F5344CB8AC3E}">
        <p14:creationId xmlns:p14="http://schemas.microsoft.com/office/powerpoint/2010/main" val="2566573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30</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Logarithm Effect</a:t>
            </a:r>
            <a:endParaRPr lang="zh-TW" altLang="en-US" dirty="0"/>
          </a:p>
        </p:txBody>
      </p:sp>
      <p:pic>
        <p:nvPicPr>
          <p:cNvPr id="2" name="table">
            <a:extLst>
              <a:ext uri="{FF2B5EF4-FFF2-40B4-BE49-F238E27FC236}">
                <a16:creationId xmlns:a16="http://schemas.microsoft.com/office/drawing/2014/main" id="{5AD5803D-7FAB-DFA3-2CF5-BBE277995DD9}"/>
              </a:ext>
            </a:extLst>
          </p:cNvPr>
          <p:cNvPicPr>
            <a:picLocks noChangeAspect="1"/>
          </p:cNvPicPr>
          <p:nvPr/>
        </p:nvPicPr>
        <p:blipFill>
          <a:blip r:embed="rId2"/>
          <a:stretch>
            <a:fillRect/>
          </a:stretch>
        </p:blipFill>
        <p:spPr>
          <a:xfrm>
            <a:off x="291975" y="1832889"/>
            <a:ext cx="8546270" cy="4062682"/>
          </a:xfrm>
          <a:prstGeom prst="rect">
            <a:avLst/>
          </a:prstGeom>
        </p:spPr>
      </p:pic>
      <p:pic>
        <p:nvPicPr>
          <p:cNvPr id="9" name="圖片 8">
            <a:extLst>
              <a:ext uri="{FF2B5EF4-FFF2-40B4-BE49-F238E27FC236}">
                <a16:creationId xmlns:a16="http://schemas.microsoft.com/office/drawing/2014/main" id="{AFBC11A3-F791-4EB1-9833-380143139EFF}"/>
              </a:ext>
            </a:extLst>
          </p:cNvPr>
          <p:cNvPicPr>
            <a:picLocks noChangeAspect="1"/>
          </p:cNvPicPr>
          <p:nvPr/>
        </p:nvPicPr>
        <p:blipFill>
          <a:blip r:embed="rId3"/>
          <a:stretch>
            <a:fillRect/>
          </a:stretch>
        </p:blipFill>
        <p:spPr>
          <a:xfrm>
            <a:off x="2464755" y="2158073"/>
            <a:ext cx="6373489" cy="3737498"/>
          </a:xfrm>
          <a:prstGeom prst="rect">
            <a:avLst/>
          </a:prstGeom>
        </p:spPr>
      </p:pic>
    </p:spTree>
    <p:extLst>
      <p:ext uri="{BB962C8B-B14F-4D97-AF65-F5344CB8AC3E}">
        <p14:creationId xmlns:p14="http://schemas.microsoft.com/office/powerpoint/2010/main" val="106967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31</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Logarithm Effect</a:t>
            </a:r>
            <a:endParaRPr lang="zh-TW" altLang="en-US" dirty="0"/>
          </a:p>
        </p:txBody>
      </p:sp>
      <p:pic>
        <p:nvPicPr>
          <p:cNvPr id="8" name="table">
            <a:extLst>
              <a:ext uri="{FF2B5EF4-FFF2-40B4-BE49-F238E27FC236}">
                <a16:creationId xmlns:a16="http://schemas.microsoft.com/office/drawing/2014/main" id="{2F33F64F-65C9-02CB-C5CB-A27278E82C71}"/>
              </a:ext>
            </a:extLst>
          </p:cNvPr>
          <p:cNvPicPr>
            <a:picLocks noChangeAspect="1"/>
          </p:cNvPicPr>
          <p:nvPr/>
        </p:nvPicPr>
        <p:blipFill>
          <a:blip r:embed="rId2"/>
          <a:stretch>
            <a:fillRect/>
          </a:stretch>
        </p:blipFill>
        <p:spPr>
          <a:xfrm>
            <a:off x="1154405" y="1571085"/>
            <a:ext cx="6945987" cy="4660399"/>
          </a:xfrm>
          <a:prstGeom prst="rect">
            <a:avLst/>
          </a:prstGeom>
        </p:spPr>
      </p:pic>
      <p:pic>
        <p:nvPicPr>
          <p:cNvPr id="10" name="圖片 9">
            <a:extLst>
              <a:ext uri="{FF2B5EF4-FFF2-40B4-BE49-F238E27FC236}">
                <a16:creationId xmlns:a16="http://schemas.microsoft.com/office/drawing/2014/main" id="{466B946F-C672-4618-8283-A6ACC468178C}"/>
              </a:ext>
            </a:extLst>
          </p:cNvPr>
          <p:cNvPicPr>
            <a:picLocks noChangeAspect="1"/>
          </p:cNvPicPr>
          <p:nvPr/>
        </p:nvPicPr>
        <p:blipFill>
          <a:blip r:embed="rId3"/>
          <a:stretch>
            <a:fillRect/>
          </a:stretch>
        </p:blipFill>
        <p:spPr>
          <a:xfrm>
            <a:off x="2933905" y="2089099"/>
            <a:ext cx="5166486" cy="4079325"/>
          </a:xfrm>
          <a:prstGeom prst="rect">
            <a:avLst/>
          </a:prstGeom>
        </p:spPr>
      </p:pic>
    </p:spTree>
    <p:extLst>
      <p:ext uri="{BB962C8B-B14F-4D97-AF65-F5344CB8AC3E}">
        <p14:creationId xmlns:p14="http://schemas.microsoft.com/office/powerpoint/2010/main" val="2715235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Chip QC and </a:t>
            </a:r>
            <a:r>
              <a:rPr lang="en-US" altLang="zh-TW" dirty="0" err="1"/>
              <a:t>NPcall</a:t>
            </a:r>
            <a:r>
              <a:rPr lang="en-US" altLang="zh-TW" dirty="0"/>
              <a:t> Analyzer</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177373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33</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err="1"/>
              <a:t>Summit.NPCallAnalyzer</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372114"/>
            <a:ext cx="8998974" cy="369332"/>
          </a:xfrm>
          <a:prstGeom prst="rect">
            <a:avLst/>
          </a:prstGeom>
          <a:noFill/>
        </p:spPr>
        <p:txBody>
          <a:bodyPr wrap="square" rtlCol="0">
            <a:spAutoFit/>
          </a:bodyPr>
          <a:lstStyle/>
          <a:p>
            <a:pPr lvl="1"/>
            <a:r>
              <a:rPr lang="en-US" altLang="zh-TW" dirty="0"/>
              <a:t>Chip No.54 Quality Control                                        Chip NO.62 Quality Control</a:t>
            </a:r>
          </a:p>
        </p:txBody>
      </p:sp>
      <p:pic>
        <p:nvPicPr>
          <p:cNvPr id="8" name="圖片 7">
            <a:extLst>
              <a:ext uri="{FF2B5EF4-FFF2-40B4-BE49-F238E27FC236}">
                <a16:creationId xmlns:a16="http://schemas.microsoft.com/office/drawing/2014/main" id="{ABF9B5C5-AC2D-470C-A7A8-7BFB53028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26" y="1809347"/>
            <a:ext cx="4460874" cy="4460874"/>
          </a:xfrm>
          <a:prstGeom prst="rect">
            <a:avLst/>
          </a:prstGeom>
        </p:spPr>
      </p:pic>
      <p:pic>
        <p:nvPicPr>
          <p:cNvPr id="11" name="圖片 10">
            <a:extLst>
              <a:ext uri="{FF2B5EF4-FFF2-40B4-BE49-F238E27FC236}">
                <a16:creationId xmlns:a16="http://schemas.microsoft.com/office/drawing/2014/main" id="{40F76261-86FC-4D83-843F-477016E97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1809347"/>
            <a:ext cx="4462272" cy="4462272"/>
          </a:xfrm>
          <a:prstGeom prst="rect">
            <a:avLst/>
          </a:prstGeom>
        </p:spPr>
      </p:pic>
    </p:spTree>
    <p:extLst>
      <p:ext uri="{BB962C8B-B14F-4D97-AF65-F5344CB8AC3E}">
        <p14:creationId xmlns:p14="http://schemas.microsoft.com/office/powerpoint/2010/main" val="2831883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1594EF8E-45FF-4D72-91CA-83F2CB33413C}"/>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288FD11D-4C2E-4C71-A08B-C76D0078F2F5}"/>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02AF536E-7163-4C1E-9635-97DAE28C9F7B}"/>
              </a:ext>
            </a:extLst>
          </p:cNvPr>
          <p:cNvSpPr>
            <a:spLocks noGrp="1"/>
          </p:cNvSpPr>
          <p:nvPr>
            <p:ph type="sldNum" sz="quarter" idx="4"/>
          </p:nvPr>
        </p:nvSpPr>
        <p:spPr/>
        <p:txBody>
          <a:bodyPr/>
          <a:lstStyle/>
          <a:p>
            <a:fld id="{73DA0BB7-265A-403C-9275-D587AB510EDC}" type="slidenum">
              <a:rPr lang="zh-TW" altLang="en-US" smtClean="0"/>
              <a:pPr/>
              <a:t>34</a:t>
            </a:fld>
            <a:endParaRPr lang="zh-TW" altLang="en-US" dirty="0"/>
          </a:p>
        </p:txBody>
      </p:sp>
      <p:sp>
        <p:nvSpPr>
          <p:cNvPr id="6" name="標題 1">
            <a:extLst>
              <a:ext uri="{FF2B5EF4-FFF2-40B4-BE49-F238E27FC236}">
                <a16:creationId xmlns:a16="http://schemas.microsoft.com/office/drawing/2014/main" id="{7749B665-A8A3-4D17-9B01-8BD198E62A22}"/>
              </a:ext>
            </a:extLst>
          </p:cNvPr>
          <p:cNvSpPr>
            <a:spLocks noGrp="1"/>
          </p:cNvSpPr>
          <p:nvPr>
            <p:ph type="title"/>
          </p:nvPr>
        </p:nvSpPr>
        <p:spPr>
          <a:xfrm>
            <a:off x="457200" y="229974"/>
            <a:ext cx="5194800" cy="850106"/>
          </a:xfrm>
        </p:spPr>
        <p:txBody>
          <a:bodyPr/>
          <a:lstStyle/>
          <a:p>
            <a:r>
              <a:rPr lang="en-US" altLang="zh-TW" dirty="0" err="1"/>
              <a:t>Summit.NPCallAnalyzer</a:t>
            </a:r>
            <a:endParaRPr lang="en-US" altLang="zh-TW" dirty="0"/>
          </a:p>
        </p:txBody>
      </p:sp>
      <p:sp>
        <p:nvSpPr>
          <p:cNvPr id="7" name="內容版面配置區 2">
            <a:extLst>
              <a:ext uri="{FF2B5EF4-FFF2-40B4-BE49-F238E27FC236}">
                <a16:creationId xmlns:a16="http://schemas.microsoft.com/office/drawing/2014/main" id="{4605EC20-D9B9-4332-9E4C-6326AE264D00}"/>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1800" dirty="0"/>
          </a:p>
        </p:txBody>
      </p:sp>
      <p:pic>
        <p:nvPicPr>
          <p:cNvPr id="8" name="圖片 7">
            <a:extLst>
              <a:ext uri="{FF2B5EF4-FFF2-40B4-BE49-F238E27FC236}">
                <a16:creationId xmlns:a16="http://schemas.microsoft.com/office/drawing/2014/main" id="{6884D708-2387-42A6-9331-19EFCD023701}"/>
              </a:ext>
            </a:extLst>
          </p:cNvPr>
          <p:cNvPicPr>
            <a:picLocks noChangeAspect="1"/>
          </p:cNvPicPr>
          <p:nvPr/>
        </p:nvPicPr>
        <p:blipFill>
          <a:blip r:embed="rId2"/>
          <a:stretch>
            <a:fillRect/>
          </a:stretch>
        </p:blipFill>
        <p:spPr>
          <a:xfrm>
            <a:off x="264227" y="1358785"/>
            <a:ext cx="4429704" cy="4774131"/>
          </a:xfrm>
          <a:prstGeom prst="rect">
            <a:avLst/>
          </a:prstGeom>
        </p:spPr>
      </p:pic>
      <p:sp>
        <p:nvSpPr>
          <p:cNvPr id="9" name="矩形: 圓角 8">
            <a:extLst>
              <a:ext uri="{FF2B5EF4-FFF2-40B4-BE49-F238E27FC236}">
                <a16:creationId xmlns:a16="http://schemas.microsoft.com/office/drawing/2014/main" id="{B249A73D-14CD-4BE0-B857-15848F1F78F6}"/>
              </a:ext>
            </a:extLst>
          </p:cNvPr>
          <p:cNvSpPr/>
          <p:nvPr/>
        </p:nvSpPr>
        <p:spPr>
          <a:xfrm>
            <a:off x="708030" y="3793279"/>
            <a:ext cx="1448029" cy="1810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1F6BCAA-82B2-4614-90CA-86731BFEF310}"/>
                  </a:ext>
                </a:extLst>
              </p:cNvPr>
              <p:cNvSpPr/>
              <p:nvPr/>
            </p:nvSpPr>
            <p:spPr>
              <a:xfrm>
                <a:off x="5115707" y="3429000"/>
                <a:ext cx="3764066" cy="802720"/>
              </a:xfrm>
              <a:prstGeom prst="rect">
                <a:avLst/>
              </a:prstGeom>
            </p:spPr>
            <p:txBody>
              <a:bodyPr wrap="square">
                <a:spAutoFit/>
              </a:bodyPr>
              <a:lstStyle/>
              <a:p>
                <a:pPr marL="285750" indent="-285750">
                  <a:buFont typeface="Arial" panose="020B0604020202020204" pitchFamily="34" charset="0"/>
                  <a:buChar char="•"/>
                </a:pPr>
                <a:r>
                  <a:rPr lang="en-US" altLang="zh-TW" dirty="0"/>
                  <a:t>Snowy rate </a:t>
                </a:r>
                <a14:m>
                  <m:oMath xmlns:m="http://schemas.openxmlformats.org/officeDocument/2006/math">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b="0" i="0" smtClean="0">
                            <a:solidFill>
                              <a:srgbClr val="0070C0"/>
                            </a:solidFill>
                            <a:latin typeface="Cambria Math" panose="02040503050406030204" pitchFamily="18" charset="0"/>
                          </a:rPr>
                          <m:t>x</m:t>
                        </m:r>
                        <m:r>
                          <a:rPr lang="en-US" altLang="zh-TW" b="0" i="0" smtClean="0">
                            <a:solidFill>
                              <a:srgbClr val="0070C0"/>
                            </a:solidFill>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𝐵</m:t>
                        </m:r>
                      </m:num>
                      <m:den>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𝑝𝑜𝑖𝑛𝑡𝑠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𝐴</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𝐵</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𝐶</m:t>
                        </m:r>
                      </m:den>
                    </m:f>
                  </m:oMath>
                </a14:m>
                <a:endParaRPr lang="en-US" altLang="zh-TW" b="0" dirty="0"/>
              </a:p>
              <a:p>
                <a:r>
                  <a:rPr lang="en-US" altLang="zh-TW" dirty="0"/>
                  <a:t> </a:t>
                </a:r>
                <a:endParaRPr lang="zh-TW" altLang="en-US" dirty="0"/>
              </a:p>
            </p:txBody>
          </p:sp>
        </mc:Choice>
        <mc:Fallback xmlns="">
          <p:sp>
            <p:nvSpPr>
              <p:cNvPr id="10" name="矩形 9">
                <a:extLst>
                  <a:ext uri="{FF2B5EF4-FFF2-40B4-BE49-F238E27FC236}">
                    <a16:creationId xmlns:a16="http://schemas.microsoft.com/office/drawing/2014/main" id="{51F6BCAA-82B2-4614-90CA-86731BFEF310}"/>
                  </a:ext>
                </a:extLst>
              </p:cNvPr>
              <p:cNvSpPr>
                <a:spLocks noRot="1" noChangeAspect="1" noMove="1" noResize="1" noEditPoints="1" noAdjustHandles="1" noChangeArrowheads="1" noChangeShapeType="1" noTextEdit="1"/>
              </p:cNvSpPr>
              <p:nvPr/>
            </p:nvSpPr>
            <p:spPr>
              <a:xfrm>
                <a:off x="5115707" y="3429000"/>
                <a:ext cx="3764066" cy="802720"/>
              </a:xfrm>
              <a:prstGeom prst="rect">
                <a:avLst/>
              </a:prstGeom>
              <a:blipFill>
                <a:blip r:embed="rId3"/>
                <a:stretch>
                  <a:fillRect l="-971"/>
                </a:stretch>
              </a:blipFill>
            </p:spPr>
            <p:txBody>
              <a:bodyPr/>
              <a:lstStyle/>
              <a:p>
                <a:r>
                  <a:rPr lang="zh-TW" altLang="en-US">
                    <a:noFill/>
                  </a:rPr>
                  <a:t> </a:t>
                </a:r>
              </a:p>
            </p:txBody>
          </p:sp>
        </mc:Fallback>
      </mc:AlternateContent>
      <p:sp>
        <p:nvSpPr>
          <p:cNvPr id="11" name="矩形: 圓角 10">
            <a:extLst>
              <a:ext uri="{FF2B5EF4-FFF2-40B4-BE49-F238E27FC236}">
                <a16:creationId xmlns:a16="http://schemas.microsoft.com/office/drawing/2014/main" id="{E472D0F4-6C4A-447D-8449-EB4F0BF82E55}"/>
              </a:ext>
            </a:extLst>
          </p:cNvPr>
          <p:cNvSpPr/>
          <p:nvPr/>
        </p:nvSpPr>
        <p:spPr>
          <a:xfrm>
            <a:off x="2886268"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A</a:t>
            </a:r>
            <a:endParaRPr lang="zh-TW" altLang="en-US" sz="4000" dirty="0">
              <a:solidFill>
                <a:srgbClr val="FF0000"/>
              </a:solidFill>
            </a:endParaRPr>
          </a:p>
        </p:txBody>
      </p:sp>
      <p:sp>
        <p:nvSpPr>
          <p:cNvPr id="12" name="矩形: 圓角 11">
            <a:extLst>
              <a:ext uri="{FF2B5EF4-FFF2-40B4-BE49-F238E27FC236}">
                <a16:creationId xmlns:a16="http://schemas.microsoft.com/office/drawing/2014/main" id="{BB62FA7A-DCDE-42B6-9475-B929AB1A7F24}"/>
              </a:ext>
            </a:extLst>
          </p:cNvPr>
          <p:cNvSpPr/>
          <p:nvPr/>
        </p:nvSpPr>
        <p:spPr>
          <a:xfrm>
            <a:off x="3790098" y="299055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C</a:t>
            </a:r>
            <a:endParaRPr lang="zh-TW" altLang="en-US" sz="4000" dirty="0">
              <a:solidFill>
                <a:srgbClr val="FF0000"/>
              </a:solidFill>
            </a:endParaRPr>
          </a:p>
        </p:txBody>
      </p:sp>
      <p:sp>
        <p:nvSpPr>
          <p:cNvPr id="13" name="矩形: 圓角 12">
            <a:extLst>
              <a:ext uri="{FF2B5EF4-FFF2-40B4-BE49-F238E27FC236}">
                <a16:creationId xmlns:a16="http://schemas.microsoft.com/office/drawing/2014/main" id="{A97C34A8-3DD7-4A7F-AA6C-718302E0E6C6}"/>
              </a:ext>
            </a:extLst>
          </p:cNvPr>
          <p:cNvSpPr/>
          <p:nvPr/>
        </p:nvSpPr>
        <p:spPr>
          <a:xfrm>
            <a:off x="3790099"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B</a:t>
            </a:r>
            <a:endParaRPr lang="zh-TW" altLang="en-US" sz="4000" dirty="0">
              <a:solidFill>
                <a:srgbClr val="FF0000"/>
              </a:solidFill>
            </a:endParaRPr>
          </a:p>
        </p:txBody>
      </p:sp>
    </p:spTree>
    <p:extLst>
      <p:ext uri="{BB962C8B-B14F-4D97-AF65-F5344CB8AC3E}">
        <p14:creationId xmlns:p14="http://schemas.microsoft.com/office/powerpoint/2010/main" val="1718914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35</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err="1"/>
              <a:t>Summit.NPCallAnalyzer</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Results (log(log))  </a:t>
            </a:r>
          </a:p>
          <a:p>
            <a:pPr marL="360000" lvl="1" indent="0">
              <a:buNone/>
            </a:pPr>
            <a:endParaRPr lang="en-US" altLang="zh-TW" sz="1600" dirty="0"/>
          </a:p>
          <a:p>
            <a:pPr lvl="1"/>
            <a:endParaRPr lang="en-US" altLang="zh-TW" sz="1600" dirty="0"/>
          </a:p>
        </p:txBody>
      </p:sp>
      <p:grpSp>
        <p:nvGrpSpPr>
          <p:cNvPr id="14" name="群組 13">
            <a:extLst>
              <a:ext uri="{FF2B5EF4-FFF2-40B4-BE49-F238E27FC236}">
                <a16:creationId xmlns:a16="http://schemas.microsoft.com/office/drawing/2014/main" id="{B718F3B0-B91E-4934-BE72-35B8ECF5D8BB}"/>
              </a:ext>
            </a:extLst>
          </p:cNvPr>
          <p:cNvGrpSpPr/>
          <p:nvPr/>
        </p:nvGrpSpPr>
        <p:grpSpPr>
          <a:xfrm>
            <a:off x="364862" y="1559293"/>
            <a:ext cx="8549025" cy="2835648"/>
            <a:chOff x="-98044" y="2542572"/>
            <a:chExt cx="9528512" cy="3160537"/>
          </a:xfrm>
        </p:grpSpPr>
        <p:pic>
          <p:nvPicPr>
            <p:cNvPr id="11" name="圖片 10">
              <a:extLst>
                <a:ext uri="{FF2B5EF4-FFF2-40B4-BE49-F238E27FC236}">
                  <a16:creationId xmlns:a16="http://schemas.microsoft.com/office/drawing/2014/main" id="{AA833401-4E80-429D-ACE3-CEC0FFEDFF11}"/>
                </a:ext>
              </a:extLst>
            </p:cNvPr>
            <p:cNvPicPr>
              <a:picLocks noChangeAspect="1"/>
            </p:cNvPicPr>
            <p:nvPr/>
          </p:nvPicPr>
          <p:blipFill rotWithShape="1">
            <a:blip r:embed="rId2"/>
            <a:srcRect t="12837"/>
            <a:stretch/>
          </p:blipFill>
          <p:spPr>
            <a:xfrm>
              <a:off x="-98044" y="2542572"/>
              <a:ext cx="3333921" cy="3160537"/>
            </a:xfrm>
            <a:prstGeom prst="rect">
              <a:avLst/>
            </a:prstGeom>
          </p:spPr>
        </p:pic>
        <p:pic>
          <p:nvPicPr>
            <p:cNvPr id="12" name="圖片 11">
              <a:extLst>
                <a:ext uri="{FF2B5EF4-FFF2-40B4-BE49-F238E27FC236}">
                  <a16:creationId xmlns:a16="http://schemas.microsoft.com/office/drawing/2014/main" id="{770EB965-436C-4D49-876D-AA73F9CDD6A1}"/>
                </a:ext>
              </a:extLst>
            </p:cNvPr>
            <p:cNvPicPr>
              <a:picLocks noChangeAspect="1"/>
            </p:cNvPicPr>
            <p:nvPr/>
          </p:nvPicPr>
          <p:blipFill rotWithShape="1">
            <a:blip r:embed="rId3"/>
            <a:srcRect t="12837"/>
            <a:stretch/>
          </p:blipFill>
          <p:spPr>
            <a:xfrm>
              <a:off x="2995247" y="2542572"/>
              <a:ext cx="3333921" cy="3160537"/>
            </a:xfrm>
            <a:prstGeom prst="rect">
              <a:avLst/>
            </a:prstGeom>
          </p:spPr>
        </p:pic>
        <p:pic>
          <p:nvPicPr>
            <p:cNvPr id="13" name="圖片 12">
              <a:extLst>
                <a:ext uri="{FF2B5EF4-FFF2-40B4-BE49-F238E27FC236}">
                  <a16:creationId xmlns:a16="http://schemas.microsoft.com/office/drawing/2014/main" id="{98A7F817-DD73-4C36-B16E-AB4A877EBF1C}"/>
                </a:ext>
              </a:extLst>
            </p:cNvPr>
            <p:cNvPicPr>
              <a:picLocks noChangeAspect="1"/>
            </p:cNvPicPr>
            <p:nvPr/>
          </p:nvPicPr>
          <p:blipFill rotWithShape="1">
            <a:blip r:embed="rId4"/>
            <a:srcRect t="12837"/>
            <a:stretch/>
          </p:blipFill>
          <p:spPr>
            <a:xfrm>
              <a:off x="6096547" y="2542572"/>
              <a:ext cx="3333921" cy="3160537"/>
            </a:xfrm>
            <a:prstGeom prst="rect">
              <a:avLst/>
            </a:prstGeom>
          </p:spPr>
        </p:pic>
      </p:grpSp>
      <p:pic>
        <p:nvPicPr>
          <p:cNvPr id="15" name="圖片 14">
            <a:extLst>
              <a:ext uri="{FF2B5EF4-FFF2-40B4-BE49-F238E27FC236}">
                <a16:creationId xmlns:a16="http://schemas.microsoft.com/office/drawing/2014/main" id="{53CDCFB3-8206-450F-BF36-F8494EC0B803}"/>
              </a:ext>
            </a:extLst>
          </p:cNvPr>
          <p:cNvPicPr>
            <a:picLocks noChangeAspect="1"/>
          </p:cNvPicPr>
          <p:nvPr/>
        </p:nvPicPr>
        <p:blipFill rotWithShape="1">
          <a:blip r:embed="rId5"/>
          <a:srcRect t="12505" b="2796"/>
          <a:stretch/>
        </p:blipFill>
        <p:spPr>
          <a:xfrm>
            <a:off x="3150350" y="4087250"/>
            <a:ext cx="3005998" cy="2769105"/>
          </a:xfrm>
          <a:prstGeom prst="rect">
            <a:avLst/>
          </a:prstGeom>
        </p:spPr>
      </p:pic>
      <p:sp>
        <p:nvSpPr>
          <p:cNvPr id="16" name="矩形 15">
            <a:extLst>
              <a:ext uri="{FF2B5EF4-FFF2-40B4-BE49-F238E27FC236}">
                <a16:creationId xmlns:a16="http://schemas.microsoft.com/office/drawing/2014/main" id="{C462A15B-9D77-41AA-99CF-C5F53356727C}"/>
              </a:ext>
            </a:extLst>
          </p:cNvPr>
          <p:cNvSpPr/>
          <p:nvPr/>
        </p:nvSpPr>
        <p:spPr>
          <a:xfrm>
            <a:off x="803606" y="4765243"/>
            <a:ext cx="2364943" cy="646331"/>
          </a:xfrm>
          <a:prstGeom prst="rect">
            <a:avLst/>
          </a:prstGeom>
        </p:spPr>
        <p:txBody>
          <a:bodyPr wrap="none">
            <a:spAutoFit/>
          </a:bodyPr>
          <a:lstStyle/>
          <a:p>
            <a:r>
              <a:rPr lang="en-US" altLang="zh-TW" dirty="0"/>
              <a:t>NP call: 94.2308%</a:t>
            </a:r>
          </a:p>
          <a:p>
            <a:r>
              <a:rPr lang="en-US" altLang="zh-TW" dirty="0"/>
              <a:t>No Call Rate: 66.8298%</a:t>
            </a:r>
            <a:endParaRPr lang="en-US" altLang="zh-TW" dirty="0">
              <a:solidFill>
                <a:srgbClr val="000000"/>
              </a:solidFill>
              <a:latin typeface="Lucida Console" panose="020B0609040504020204" pitchFamily="49" charset="0"/>
            </a:endParaRPr>
          </a:p>
        </p:txBody>
      </p:sp>
      <p:sp>
        <p:nvSpPr>
          <p:cNvPr id="17" name="矩形 16">
            <a:extLst>
              <a:ext uri="{FF2B5EF4-FFF2-40B4-BE49-F238E27FC236}">
                <a16:creationId xmlns:a16="http://schemas.microsoft.com/office/drawing/2014/main" id="{B796DA49-D17C-4307-A500-5D8D362BB405}"/>
              </a:ext>
            </a:extLst>
          </p:cNvPr>
          <p:cNvSpPr/>
          <p:nvPr/>
        </p:nvSpPr>
        <p:spPr>
          <a:xfrm>
            <a:off x="3819864" y="4130152"/>
            <a:ext cx="1846852" cy="369332"/>
          </a:xfrm>
          <a:prstGeom prst="rect">
            <a:avLst/>
          </a:prstGeom>
        </p:spPr>
        <p:txBody>
          <a:bodyPr wrap="none">
            <a:spAutoFit/>
          </a:bodyPr>
          <a:lstStyle/>
          <a:p>
            <a:r>
              <a:rPr lang="en-US" altLang="zh-TW" dirty="0"/>
              <a:t>Misclassified data</a:t>
            </a:r>
            <a:endParaRPr lang="en-US" altLang="zh-TW" dirty="0">
              <a:solidFill>
                <a:srgbClr val="000000"/>
              </a:solidFill>
              <a:latin typeface="Lucida Console" panose="020B0609040504020204" pitchFamily="49" charset="0"/>
            </a:endParaRPr>
          </a:p>
        </p:txBody>
      </p:sp>
    </p:spTree>
    <p:extLst>
      <p:ext uri="{BB962C8B-B14F-4D97-AF65-F5344CB8AC3E}">
        <p14:creationId xmlns:p14="http://schemas.microsoft.com/office/powerpoint/2010/main" val="3419474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Violin Plot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36</a:t>
            </a:fld>
            <a:endParaRPr lang="zh-TW" altLang="en-US" dirty="0"/>
          </a:p>
        </p:txBody>
      </p:sp>
      <p:pic>
        <p:nvPicPr>
          <p:cNvPr id="7" name="圖片 6">
            <a:extLst>
              <a:ext uri="{FF2B5EF4-FFF2-40B4-BE49-F238E27FC236}">
                <a16:creationId xmlns:a16="http://schemas.microsoft.com/office/drawing/2014/main" id="{59FE0DC6-AFBE-4795-868E-52AE1F8DD4F3}"/>
              </a:ext>
            </a:extLst>
          </p:cNvPr>
          <p:cNvPicPr>
            <a:picLocks noChangeAspect="1"/>
          </p:cNvPicPr>
          <p:nvPr/>
        </p:nvPicPr>
        <p:blipFill rotWithShape="1">
          <a:blip r:embed="rId2"/>
          <a:srcRect t="12592" b="7778"/>
          <a:stretch/>
        </p:blipFill>
        <p:spPr>
          <a:xfrm>
            <a:off x="0" y="1504950"/>
            <a:ext cx="9144000" cy="4095750"/>
          </a:xfrm>
          <a:prstGeom prst="rect">
            <a:avLst/>
          </a:prstGeom>
        </p:spPr>
      </p:pic>
    </p:spTree>
    <p:extLst>
      <p:ext uri="{BB962C8B-B14F-4D97-AF65-F5344CB8AC3E}">
        <p14:creationId xmlns:p14="http://schemas.microsoft.com/office/powerpoint/2010/main" val="4285959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Heatmap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37</a:t>
            </a:fld>
            <a:endParaRPr lang="zh-TW" altLang="en-US" dirty="0"/>
          </a:p>
        </p:txBody>
      </p:sp>
      <p:pic>
        <p:nvPicPr>
          <p:cNvPr id="6" name="圖片 5">
            <a:extLst>
              <a:ext uri="{FF2B5EF4-FFF2-40B4-BE49-F238E27FC236}">
                <a16:creationId xmlns:a16="http://schemas.microsoft.com/office/drawing/2014/main" id="{4D7FB652-B922-4313-8454-D28F7AF5DEED}"/>
              </a:ext>
            </a:extLst>
          </p:cNvPr>
          <p:cNvPicPr>
            <a:picLocks noChangeAspect="1"/>
          </p:cNvPicPr>
          <p:nvPr/>
        </p:nvPicPr>
        <p:blipFill rotWithShape="1">
          <a:blip r:embed="rId2"/>
          <a:srcRect l="1562" t="10370" r="47918" b="6111"/>
          <a:stretch/>
        </p:blipFill>
        <p:spPr>
          <a:xfrm>
            <a:off x="1835535" y="1220059"/>
            <a:ext cx="5472930" cy="5089261"/>
          </a:xfrm>
          <a:prstGeom prst="rect">
            <a:avLst/>
          </a:prstGeom>
        </p:spPr>
      </p:pic>
    </p:spTree>
    <p:extLst>
      <p:ext uri="{BB962C8B-B14F-4D97-AF65-F5344CB8AC3E}">
        <p14:creationId xmlns:p14="http://schemas.microsoft.com/office/powerpoint/2010/main" val="3557087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38</a:t>
            </a:fld>
            <a:endParaRPr lang="zh-TW" altLang="en-US" dirty="0"/>
          </a:p>
        </p:txBody>
      </p:sp>
      <p:pic>
        <p:nvPicPr>
          <p:cNvPr id="6" name="圖片 5">
            <a:extLst>
              <a:ext uri="{FF2B5EF4-FFF2-40B4-BE49-F238E27FC236}">
                <a16:creationId xmlns:a16="http://schemas.microsoft.com/office/drawing/2014/main" id="{67D5315C-F0C0-4DE8-978E-E7F38D0AC1AE}"/>
              </a:ext>
            </a:extLst>
          </p:cNvPr>
          <p:cNvPicPr>
            <a:picLocks noChangeAspect="1"/>
          </p:cNvPicPr>
          <p:nvPr/>
        </p:nvPicPr>
        <p:blipFill rotWithShape="1">
          <a:blip r:embed="rId2"/>
          <a:srcRect b="5740"/>
          <a:stretch/>
        </p:blipFill>
        <p:spPr>
          <a:xfrm>
            <a:off x="578423" y="1781175"/>
            <a:ext cx="7987153" cy="4234855"/>
          </a:xfrm>
          <a:prstGeom prst="rect">
            <a:avLst/>
          </a:prstGeom>
        </p:spPr>
      </p:pic>
      <p:sp>
        <p:nvSpPr>
          <p:cNvPr id="7" name="標題 1">
            <a:extLst>
              <a:ext uri="{FF2B5EF4-FFF2-40B4-BE49-F238E27FC236}">
                <a16:creationId xmlns:a16="http://schemas.microsoft.com/office/drawing/2014/main" id="{AE4090ED-4CD6-4E2D-A400-F10473F99FB3}"/>
              </a:ext>
            </a:extLst>
          </p:cNvPr>
          <p:cNvSpPr>
            <a:spLocks noGrp="1"/>
          </p:cNvSpPr>
          <p:nvPr>
            <p:ph type="title"/>
          </p:nvPr>
        </p:nvSpPr>
        <p:spPr>
          <a:xfrm>
            <a:off x="457200" y="229974"/>
            <a:ext cx="5194920" cy="850106"/>
          </a:xfrm>
        </p:spPr>
        <p:txBody>
          <a:bodyPr/>
          <a:lstStyle/>
          <a:p>
            <a:r>
              <a:rPr lang="en-US" altLang="zh-TW" dirty="0"/>
              <a:t>Banff chip QC – Marker Raw Data </a:t>
            </a:r>
            <a:endParaRPr lang="zh-TW" altLang="en-US" dirty="0"/>
          </a:p>
        </p:txBody>
      </p:sp>
    </p:spTree>
    <p:extLst>
      <p:ext uri="{BB962C8B-B14F-4D97-AF65-F5344CB8AC3E}">
        <p14:creationId xmlns:p14="http://schemas.microsoft.com/office/powerpoint/2010/main" val="1090699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2040B6EC-1C12-2460-29D8-68BA708CE1AD}"/>
              </a:ext>
            </a:extLst>
          </p:cNvPr>
          <p:cNvSpPr txBox="1">
            <a:spLocks/>
          </p:cNvSpPr>
          <p:nvPr/>
        </p:nvSpPr>
        <p:spPr>
          <a:xfrm>
            <a:off x="457200" y="229974"/>
            <a:ext cx="8229600"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mj-lt"/>
                <a:ea typeface="+mj-ea"/>
                <a:cs typeface="+mj-cs"/>
              </a:defRPr>
            </a:lvl1pPr>
          </a:lstStyle>
          <a:p>
            <a:r>
              <a:rPr lang="en-US" altLang="zh-TW" dirty="0"/>
              <a:t>Correlation and Regression analysis </a:t>
            </a:r>
            <a:br>
              <a:rPr lang="en-US" altLang="zh-TW" dirty="0"/>
            </a:br>
            <a:r>
              <a:rPr lang="en-US" altLang="zh-TW" dirty="0"/>
              <a:t>(MCE vs. NP call)</a:t>
            </a:r>
            <a:endParaRPr lang="zh-TW" altLang="en-US" dirty="0"/>
          </a:p>
        </p:txBody>
      </p:sp>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39</a:t>
            </a:fld>
            <a:endParaRPr lang="zh-TW" altLang="en-US" dirty="0"/>
          </a:p>
        </p:txBody>
      </p:sp>
      <p:pic>
        <p:nvPicPr>
          <p:cNvPr id="10" name="內容版面配置區 6">
            <a:extLst>
              <a:ext uri="{FF2B5EF4-FFF2-40B4-BE49-F238E27FC236}">
                <a16:creationId xmlns:a16="http://schemas.microsoft.com/office/drawing/2014/main" id="{0B1AAF97-D75D-D149-DA08-671C2EF9D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28" y="1278632"/>
            <a:ext cx="6274682" cy="4706012"/>
          </a:xfrm>
          <a:prstGeom prst="rect">
            <a:avLst/>
          </a:prstGeom>
        </p:spPr>
      </p:pic>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4A33D927-A415-A69F-61B0-2AFC453CC9C8}"/>
                  </a:ext>
                </a:extLst>
              </p:cNvPr>
              <p:cNvSpPr txBox="1"/>
              <p:nvPr/>
            </p:nvSpPr>
            <p:spPr>
              <a:xfrm>
                <a:off x="5506720" y="3026976"/>
                <a:ext cx="3794933" cy="1815882"/>
              </a:xfrm>
              <a:prstGeom prst="rect">
                <a:avLst/>
              </a:prstGeom>
              <a:noFill/>
            </p:spPr>
            <p:txBody>
              <a:bodyPr wrap="square" rtlCol="0">
                <a:spAutoFit/>
              </a:bodyPr>
              <a:lstStyle/>
              <a:p>
                <a:r>
                  <a:rPr lang="en-US" altLang="zh-TW" sz="1400" dirty="0"/>
                  <a:t>Training data: 80% data</a:t>
                </a:r>
              </a:p>
              <a:p>
                <a:r>
                  <a:rPr lang="en-US" altLang="zh-TW" sz="1400" dirty="0"/>
                  <a:t>Model:  </a:t>
                </a:r>
                <a14:m>
                  <m:oMath xmlns:m="http://schemas.openxmlformats.org/officeDocument/2006/math">
                    <m:r>
                      <a:rPr lang="en-US" altLang="zh-TW" sz="1400" i="1">
                        <a:latin typeface="Cambria Math" panose="02040503050406030204" pitchFamily="18" charset="0"/>
                      </a:rPr>
                      <m:t>𝑁𝑃𝑐𝑎𝑙𝑙</m:t>
                    </m:r>
                    <m:r>
                      <a:rPr lang="en-US" altLang="zh-TW" sz="1400" i="1">
                        <a:latin typeface="Cambria Math" panose="02040503050406030204" pitchFamily="18" charset="0"/>
                      </a:rPr>
                      <m:t>=−0.005+1.005∙(1−</m:t>
                    </m:r>
                    <m:r>
                      <a:rPr lang="en-US" altLang="zh-TW" sz="1400" i="1">
                        <a:latin typeface="Cambria Math" panose="02040503050406030204" pitchFamily="18" charset="0"/>
                      </a:rPr>
                      <m:t>𝑀𝐶𝐸</m:t>
                    </m:r>
                    <m:r>
                      <a:rPr lang="en-US" altLang="zh-TW" sz="1400" i="1">
                        <a:latin typeface="Cambria Math" panose="02040503050406030204" pitchFamily="18" charset="0"/>
                      </a:rPr>
                      <m:t>)</m:t>
                    </m:r>
                  </m:oMath>
                </a14:m>
                <a:r>
                  <a:rPr lang="zh-TW" altLang="en-US" sz="1400" dirty="0"/>
                  <a:t> </a:t>
                </a:r>
                <a:endParaRPr lang="en-US" altLang="zh-TW" sz="1400" dirty="0"/>
              </a:p>
              <a:p>
                <a14:m>
                  <m:oMath xmlns:m="http://schemas.openxmlformats.org/officeDocument/2006/math">
                    <m:sSup>
                      <m:sSupPr>
                        <m:ctrlPr>
                          <a:rPr lang="en-US" altLang="zh-TW" sz="1400" b="0" i="1" smtClean="0">
                            <a:latin typeface="Cambria Math" panose="02040503050406030204" pitchFamily="18" charset="0"/>
                          </a:rPr>
                        </m:ctrlPr>
                      </m:sSupPr>
                      <m:e>
                        <m:r>
                          <a:rPr lang="en-US" altLang="zh-TW" sz="1400" b="0" i="1" smtClean="0">
                            <a:latin typeface="Cambria Math" panose="02040503050406030204" pitchFamily="18" charset="0"/>
                          </a:rPr>
                          <m:t>𝑅</m:t>
                        </m:r>
                      </m:e>
                      <m:sup>
                        <m:r>
                          <a:rPr lang="en-US" altLang="zh-TW" sz="1400" b="0" i="1" smtClean="0">
                            <a:latin typeface="Cambria Math" panose="02040503050406030204" pitchFamily="18" charset="0"/>
                          </a:rPr>
                          <m:t>2</m:t>
                        </m:r>
                      </m:sup>
                    </m:sSup>
                  </m:oMath>
                </a14:m>
                <a:r>
                  <a:rPr lang="en-US" altLang="zh-TW" sz="1400" dirty="0"/>
                  <a:t>: 99.96%</a:t>
                </a:r>
              </a:p>
              <a:p>
                <a:endParaRPr lang="en-US" altLang="zh-TW" sz="1400" dirty="0"/>
              </a:p>
              <a:p>
                <a:r>
                  <a:rPr lang="en-US" altLang="zh-TW" sz="1400" dirty="0"/>
                  <a:t>Testing data: 20% data</a:t>
                </a:r>
              </a:p>
              <a:p>
                <a:r>
                  <a:rPr lang="en-US" altLang="zh-TW" sz="1400" dirty="0"/>
                  <a:t>MSE: 5.999574703240224e-06</a:t>
                </a:r>
              </a:p>
              <a:p>
                <a:endParaRPr lang="en-US" altLang="zh-TW" sz="1400" dirty="0"/>
              </a:p>
              <a:p>
                <a:r>
                  <a:rPr lang="en-US" altLang="zh-TW" sz="1400" dirty="0"/>
                  <a:t>It still need NP data to calculate the MCE.</a:t>
                </a:r>
                <a:endParaRPr lang="zh-TW" altLang="en-US" sz="1400" dirty="0"/>
              </a:p>
            </p:txBody>
          </p:sp>
        </mc:Choice>
        <mc:Fallback xmlns="">
          <p:sp>
            <p:nvSpPr>
              <p:cNvPr id="11" name="文字方塊 10">
                <a:extLst>
                  <a:ext uri="{FF2B5EF4-FFF2-40B4-BE49-F238E27FC236}">
                    <a16:creationId xmlns:a16="http://schemas.microsoft.com/office/drawing/2014/main" id="{4A33D927-A415-A69F-61B0-2AFC453CC9C8}"/>
                  </a:ext>
                </a:extLst>
              </p:cNvPr>
              <p:cNvSpPr txBox="1">
                <a:spLocks noRot="1" noChangeAspect="1" noMove="1" noResize="1" noEditPoints="1" noAdjustHandles="1" noChangeArrowheads="1" noChangeShapeType="1" noTextEdit="1"/>
              </p:cNvSpPr>
              <p:nvPr/>
            </p:nvSpPr>
            <p:spPr>
              <a:xfrm>
                <a:off x="5506720" y="3026976"/>
                <a:ext cx="3794933" cy="1815882"/>
              </a:xfrm>
              <a:prstGeom prst="rect">
                <a:avLst/>
              </a:prstGeom>
              <a:blipFill>
                <a:blip r:embed="rId3"/>
                <a:stretch>
                  <a:fillRect l="-482" t="-673" b="-26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97956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Bugfix for wrong </a:t>
            </a:r>
            <a:r>
              <a:rPr lang="en-US" altLang="zh-TW" dirty="0" err="1"/>
              <a:t>nms_count</a:t>
            </a:r>
            <a:r>
              <a:rPr lang="zh-TW" altLang="en-US" dirty="0"/>
              <a:t> </a:t>
            </a:r>
            <a:r>
              <a:rPr lang="en-US" altLang="zh-TW" dirty="0"/>
              <a:t>(WARNING for S1C)</a:t>
            </a:r>
          </a:p>
          <a:p>
            <a:pPr lvl="2"/>
            <a:r>
              <a:rPr lang="en-US" altLang="zh-TW" dirty="0"/>
              <a:t>Original</a:t>
            </a:r>
          </a:p>
          <a:p>
            <a:pPr lvl="2"/>
            <a:endParaRPr lang="en-US" altLang="zh-TW" dirty="0"/>
          </a:p>
          <a:p>
            <a:pPr marL="0" indent="0">
              <a:buNone/>
            </a:pPr>
            <a:endParaRPr lang="en-US" altLang="zh-TW" dirty="0"/>
          </a:p>
          <a:p>
            <a:pPr lvl="1"/>
            <a:r>
              <a:rPr lang="en-US" altLang="zh-TW" dirty="0"/>
              <a:t>Noise influence (WARNING for Y2B)</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4</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pic>
        <p:nvPicPr>
          <p:cNvPr id="8" name="圖片 7">
            <a:extLst>
              <a:ext uri="{FF2B5EF4-FFF2-40B4-BE49-F238E27FC236}">
                <a16:creationId xmlns:a16="http://schemas.microsoft.com/office/drawing/2014/main" id="{B30C62CA-4837-8871-B73B-7AA1418E4B83}"/>
              </a:ext>
            </a:extLst>
          </p:cNvPr>
          <p:cNvPicPr>
            <a:picLocks noChangeAspect="1"/>
          </p:cNvPicPr>
          <p:nvPr/>
        </p:nvPicPr>
        <p:blipFill>
          <a:blip r:embed="rId2"/>
          <a:stretch>
            <a:fillRect/>
          </a:stretch>
        </p:blipFill>
        <p:spPr>
          <a:xfrm>
            <a:off x="0" y="2457437"/>
            <a:ext cx="9144000" cy="594624"/>
          </a:xfrm>
          <a:prstGeom prst="rect">
            <a:avLst/>
          </a:prstGeom>
        </p:spPr>
      </p:pic>
      <p:pic>
        <p:nvPicPr>
          <p:cNvPr id="10" name="圖片 9" descr="一張含有 文字, 門 的圖片&#10;&#10;自動產生的描述">
            <a:extLst>
              <a:ext uri="{FF2B5EF4-FFF2-40B4-BE49-F238E27FC236}">
                <a16:creationId xmlns:a16="http://schemas.microsoft.com/office/drawing/2014/main" id="{14BBC637-042D-C29F-54A2-1A01D6E86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255" y="3457876"/>
            <a:ext cx="4225490" cy="3383888"/>
          </a:xfrm>
          <a:prstGeom prst="rect">
            <a:avLst/>
          </a:prstGeom>
        </p:spPr>
      </p:pic>
    </p:spTree>
    <p:extLst>
      <p:ext uri="{BB962C8B-B14F-4D97-AF65-F5344CB8AC3E}">
        <p14:creationId xmlns:p14="http://schemas.microsoft.com/office/powerpoint/2010/main" val="4269624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5</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Rescue mechanism for gridding bad </a:t>
            </a:r>
            <a:r>
              <a:rPr lang="en-US" altLang="zh-TW" sz="1600" dirty="0" err="1"/>
              <a:t>fov</a:t>
            </a:r>
            <a:r>
              <a:rPr lang="en-US" altLang="zh-TW" sz="1600" dirty="0"/>
              <a:t> (for erosion).</a:t>
            </a:r>
          </a:p>
        </p:txBody>
      </p:sp>
      <p:pic>
        <p:nvPicPr>
          <p:cNvPr id="8" name="圖片 7">
            <a:extLst>
              <a:ext uri="{FF2B5EF4-FFF2-40B4-BE49-F238E27FC236}">
                <a16:creationId xmlns:a16="http://schemas.microsoft.com/office/drawing/2014/main" id="{36B54EC7-722D-448B-A515-FBA3E9ECA664}"/>
              </a:ext>
            </a:extLst>
          </p:cNvPr>
          <p:cNvPicPr>
            <a:picLocks noChangeAspect="1"/>
          </p:cNvPicPr>
          <p:nvPr/>
        </p:nvPicPr>
        <p:blipFill>
          <a:blip r:embed="rId2"/>
          <a:stretch>
            <a:fillRect/>
          </a:stretch>
        </p:blipFill>
        <p:spPr>
          <a:xfrm>
            <a:off x="123563" y="1841672"/>
            <a:ext cx="4262166" cy="4467270"/>
          </a:xfrm>
          <a:prstGeom prst="rect">
            <a:avLst/>
          </a:prstGeom>
        </p:spPr>
      </p:pic>
      <p:pic>
        <p:nvPicPr>
          <p:cNvPr id="14" name="圖片 13">
            <a:extLst>
              <a:ext uri="{FF2B5EF4-FFF2-40B4-BE49-F238E27FC236}">
                <a16:creationId xmlns:a16="http://schemas.microsoft.com/office/drawing/2014/main" id="{B5BE4057-974F-4FF6-8658-3F7DF9221B09}"/>
              </a:ext>
            </a:extLst>
          </p:cNvPr>
          <p:cNvPicPr>
            <a:picLocks noChangeAspect="1"/>
          </p:cNvPicPr>
          <p:nvPr/>
        </p:nvPicPr>
        <p:blipFill>
          <a:blip r:embed="rId3"/>
          <a:stretch>
            <a:fillRect/>
          </a:stretch>
        </p:blipFill>
        <p:spPr>
          <a:xfrm>
            <a:off x="4511970" y="3398493"/>
            <a:ext cx="4464808" cy="3042508"/>
          </a:xfrm>
          <a:prstGeom prst="rect">
            <a:avLst/>
          </a:prstGeom>
        </p:spPr>
      </p:pic>
      <p:pic>
        <p:nvPicPr>
          <p:cNvPr id="12" name="圖片 11">
            <a:extLst>
              <a:ext uri="{FF2B5EF4-FFF2-40B4-BE49-F238E27FC236}">
                <a16:creationId xmlns:a16="http://schemas.microsoft.com/office/drawing/2014/main" id="{CA1392AA-A264-4C01-94A1-BB84E2859648}"/>
              </a:ext>
            </a:extLst>
          </p:cNvPr>
          <p:cNvPicPr>
            <a:picLocks noChangeAspect="1"/>
          </p:cNvPicPr>
          <p:nvPr/>
        </p:nvPicPr>
        <p:blipFill>
          <a:blip r:embed="rId4"/>
          <a:stretch>
            <a:fillRect/>
          </a:stretch>
        </p:blipFill>
        <p:spPr>
          <a:xfrm>
            <a:off x="4511970" y="1851197"/>
            <a:ext cx="4464808" cy="3042508"/>
          </a:xfrm>
          <a:prstGeom prst="rect">
            <a:avLst/>
          </a:prstGeom>
        </p:spPr>
      </p:pic>
    </p:spTree>
    <p:extLst>
      <p:ext uri="{BB962C8B-B14F-4D97-AF65-F5344CB8AC3E}">
        <p14:creationId xmlns:p14="http://schemas.microsoft.com/office/powerpoint/2010/main" val="69485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6</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PGD Images Processing.</a:t>
            </a:r>
          </a:p>
        </p:txBody>
      </p:sp>
      <p:pic>
        <p:nvPicPr>
          <p:cNvPr id="3" name="圖片 2">
            <a:extLst>
              <a:ext uri="{FF2B5EF4-FFF2-40B4-BE49-F238E27FC236}">
                <a16:creationId xmlns:a16="http://schemas.microsoft.com/office/drawing/2014/main" id="{168E3877-38F8-4025-9526-34A69EC32D9A}"/>
              </a:ext>
            </a:extLst>
          </p:cNvPr>
          <p:cNvPicPr>
            <a:picLocks noChangeAspect="1"/>
          </p:cNvPicPr>
          <p:nvPr/>
        </p:nvPicPr>
        <p:blipFill rotWithShape="1">
          <a:blip r:embed="rId2"/>
          <a:srcRect b="25417"/>
          <a:stretch/>
        </p:blipFill>
        <p:spPr>
          <a:xfrm>
            <a:off x="3849553" y="1184870"/>
            <a:ext cx="4969144" cy="5114925"/>
          </a:xfrm>
          <a:prstGeom prst="rect">
            <a:avLst/>
          </a:prstGeom>
        </p:spPr>
      </p:pic>
      <p:pic>
        <p:nvPicPr>
          <p:cNvPr id="9" name="圖片 8">
            <a:extLst>
              <a:ext uri="{FF2B5EF4-FFF2-40B4-BE49-F238E27FC236}">
                <a16:creationId xmlns:a16="http://schemas.microsoft.com/office/drawing/2014/main" id="{FE9C26FE-560E-4685-8CE7-BA600E8F6B7E}"/>
              </a:ext>
            </a:extLst>
          </p:cNvPr>
          <p:cNvPicPr>
            <a:picLocks noChangeAspect="1"/>
          </p:cNvPicPr>
          <p:nvPr/>
        </p:nvPicPr>
        <p:blipFill>
          <a:blip r:embed="rId3"/>
          <a:stretch>
            <a:fillRect/>
          </a:stretch>
        </p:blipFill>
        <p:spPr>
          <a:xfrm>
            <a:off x="657225" y="3262312"/>
            <a:ext cx="3095625" cy="2200275"/>
          </a:xfrm>
          <a:prstGeom prst="rect">
            <a:avLst/>
          </a:prstGeom>
        </p:spPr>
      </p:pic>
    </p:spTree>
    <p:extLst>
      <p:ext uri="{BB962C8B-B14F-4D97-AF65-F5344CB8AC3E}">
        <p14:creationId xmlns:p14="http://schemas.microsoft.com/office/powerpoint/2010/main" val="57917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7</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latin typeface="Calibri" panose="020F0502020204030204" pitchFamily="34" charset="0"/>
                <a:ea typeface="Calibri" panose="020F0502020204030204" pitchFamily="34" charset="0"/>
                <a:cs typeface="Calibri" panose="020F0502020204030204" pitchFamily="34" charset="0"/>
              </a:rPr>
              <a:t>Summit Grid checking support.</a:t>
            </a: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5689FCEC-C613-9A11-4BA0-A67862C856FD}"/>
              </a:ext>
            </a:extLst>
          </p:cNvPr>
          <p:cNvPicPr>
            <a:picLocks noChangeAspect="1"/>
          </p:cNvPicPr>
          <p:nvPr/>
        </p:nvPicPr>
        <p:blipFill>
          <a:blip r:embed="rId3"/>
          <a:stretch>
            <a:fillRect/>
          </a:stretch>
        </p:blipFill>
        <p:spPr>
          <a:xfrm>
            <a:off x="-33464" y="1919811"/>
            <a:ext cx="4593100" cy="4799589"/>
          </a:xfrm>
          <a:prstGeom prst="rect">
            <a:avLst/>
          </a:prstGeom>
        </p:spPr>
      </p:pic>
      <p:pic>
        <p:nvPicPr>
          <p:cNvPr id="11" name="圖片 10">
            <a:extLst>
              <a:ext uri="{FF2B5EF4-FFF2-40B4-BE49-F238E27FC236}">
                <a16:creationId xmlns:a16="http://schemas.microsoft.com/office/drawing/2014/main" id="{653EAFAD-1420-16AC-28FF-E4EB858AF98A}"/>
              </a:ext>
            </a:extLst>
          </p:cNvPr>
          <p:cNvPicPr>
            <a:picLocks noChangeAspect="1"/>
          </p:cNvPicPr>
          <p:nvPr/>
        </p:nvPicPr>
        <p:blipFill>
          <a:blip r:embed="rId4"/>
          <a:stretch>
            <a:fillRect/>
          </a:stretch>
        </p:blipFill>
        <p:spPr>
          <a:xfrm>
            <a:off x="4554776" y="1919811"/>
            <a:ext cx="4594069" cy="4800600"/>
          </a:xfrm>
          <a:prstGeom prst="rect">
            <a:avLst/>
          </a:prstGeom>
        </p:spPr>
      </p:pic>
      <p:sp>
        <p:nvSpPr>
          <p:cNvPr id="13" name="文字方塊 12">
            <a:extLst>
              <a:ext uri="{FF2B5EF4-FFF2-40B4-BE49-F238E27FC236}">
                <a16:creationId xmlns:a16="http://schemas.microsoft.com/office/drawing/2014/main" id="{7E4D92A8-C4DF-A194-A5EA-E4C13252C5A1}"/>
              </a:ext>
            </a:extLst>
          </p:cNvPr>
          <p:cNvSpPr txBox="1"/>
          <p:nvPr/>
        </p:nvSpPr>
        <p:spPr>
          <a:xfrm>
            <a:off x="1692933" y="1807089"/>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AM1E</a:t>
            </a:r>
            <a:endParaRPr lang="zh-TW" altLang="en-US" sz="2400" b="1" dirty="0">
              <a:solidFill>
                <a:srgbClr val="FF0000"/>
              </a:solidFill>
            </a:endParaRPr>
          </a:p>
        </p:txBody>
      </p:sp>
      <p:sp>
        <p:nvSpPr>
          <p:cNvPr id="14" name="文字方塊 13">
            <a:extLst>
              <a:ext uri="{FF2B5EF4-FFF2-40B4-BE49-F238E27FC236}">
                <a16:creationId xmlns:a16="http://schemas.microsoft.com/office/drawing/2014/main" id="{92016E85-67E0-1EE2-D4B4-442C6018213A}"/>
              </a:ext>
            </a:extLst>
          </p:cNvPr>
          <p:cNvSpPr txBox="1"/>
          <p:nvPr/>
        </p:nvSpPr>
        <p:spPr>
          <a:xfrm>
            <a:off x="6486346" y="1807088"/>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AM3</a:t>
            </a:r>
            <a:endParaRPr lang="zh-TW" altLang="en-US" sz="2400" b="1" dirty="0">
              <a:solidFill>
                <a:srgbClr val="FF0000"/>
              </a:solidFill>
            </a:endParaRPr>
          </a:p>
        </p:txBody>
      </p:sp>
    </p:spTree>
    <p:extLst>
      <p:ext uri="{BB962C8B-B14F-4D97-AF65-F5344CB8AC3E}">
        <p14:creationId xmlns:p14="http://schemas.microsoft.com/office/powerpoint/2010/main" val="1314115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8</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14" name="圖片 13" descr="一張含有 文字, 夜空 的圖片&#10;&#10;自動產生的描述">
            <a:extLst>
              <a:ext uri="{FF2B5EF4-FFF2-40B4-BE49-F238E27FC236}">
                <a16:creationId xmlns:a16="http://schemas.microsoft.com/office/drawing/2014/main" id="{40FB236B-E200-49DF-AE04-122A90088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350" y="1323689"/>
            <a:ext cx="5638800" cy="4514850"/>
          </a:xfrm>
          <a:prstGeom prst="rect">
            <a:avLst/>
          </a:prstGeom>
        </p:spPr>
      </p:pic>
      <p:pic>
        <p:nvPicPr>
          <p:cNvPr id="9" name="圖片 8" descr="一張含有 夜晚, 星星, 室外物品, 夜空 的圖片&#10;&#10;自動產生的描述">
            <a:extLst>
              <a:ext uri="{FF2B5EF4-FFF2-40B4-BE49-F238E27FC236}">
                <a16:creationId xmlns:a16="http://schemas.microsoft.com/office/drawing/2014/main" id="{54270E0B-720B-478E-9044-0CEB4E437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 y="1779773"/>
            <a:ext cx="5638749" cy="4515665"/>
          </a:xfrm>
          <a:prstGeom prst="rect">
            <a:avLst/>
          </a:prstGeom>
        </p:spPr>
      </p:pic>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1513E56B-DF88-E597-B8BE-3522EFAFC101}"/>
              </a:ext>
            </a:extLst>
          </p:cNvPr>
          <p:cNvPicPr>
            <a:picLocks noChangeAspect="1"/>
          </p:cNvPicPr>
          <p:nvPr/>
        </p:nvPicPr>
        <p:blipFill rotWithShape="1">
          <a:blip r:embed="rId6"/>
          <a:srcRect l="2468"/>
          <a:stretch/>
        </p:blipFill>
        <p:spPr>
          <a:xfrm>
            <a:off x="4833234" y="1012660"/>
            <a:ext cx="4310766" cy="590580"/>
          </a:xfrm>
          <a:prstGeom prst="rect">
            <a:avLst/>
          </a:prstGeom>
        </p:spPr>
      </p:pic>
    </p:spTree>
    <p:extLst>
      <p:ext uri="{BB962C8B-B14F-4D97-AF65-F5344CB8AC3E}">
        <p14:creationId xmlns:p14="http://schemas.microsoft.com/office/powerpoint/2010/main" val="2145390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9</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8" name="圖片 7" descr="一張含有 夜晚, 室外物品, 星星, 黑暗 的圖片&#10;&#10;自動產生的描述">
            <a:extLst>
              <a:ext uri="{FF2B5EF4-FFF2-40B4-BE49-F238E27FC236}">
                <a16:creationId xmlns:a16="http://schemas.microsoft.com/office/drawing/2014/main" id="{50FF6EFF-22E2-47F8-A7ED-8B4A5F18B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82659"/>
            <a:ext cx="5640586" cy="4517136"/>
          </a:xfrm>
          <a:prstGeom prst="rect">
            <a:avLst/>
          </a:prstGeom>
        </p:spPr>
      </p:pic>
      <p:pic>
        <p:nvPicPr>
          <p:cNvPr id="11" name="圖片 10">
            <a:extLst>
              <a:ext uri="{FF2B5EF4-FFF2-40B4-BE49-F238E27FC236}">
                <a16:creationId xmlns:a16="http://schemas.microsoft.com/office/drawing/2014/main" id="{BD0A3EFE-A071-4330-9F34-CD3E67768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13" name="群組 12">
            <a:extLst>
              <a:ext uri="{FF2B5EF4-FFF2-40B4-BE49-F238E27FC236}">
                <a16:creationId xmlns:a16="http://schemas.microsoft.com/office/drawing/2014/main" id="{5F854A4D-AFC2-9E73-4EDB-6CF2D3155BB5}"/>
              </a:ext>
            </a:extLst>
          </p:cNvPr>
          <p:cNvGrpSpPr/>
          <p:nvPr/>
        </p:nvGrpSpPr>
        <p:grpSpPr>
          <a:xfrm>
            <a:off x="4644513" y="921705"/>
            <a:ext cx="4503005" cy="1224639"/>
            <a:chOff x="4644513" y="921705"/>
            <a:chExt cx="4503005" cy="1224639"/>
          </a:xfrm>
        </p:grpSpPr>
        <p:sp>
          <p:nvSpPr>
            <p:cNvPr id="12" name="矩形 11">
              <a:extLst>
                <a:ext uri="{FF2B5EF4-FFF2-40B4-BE49-F238E27FC236}">
                  <a16:creationId xmlns:a16="http://schemas.microsoft.com/office/drawing/2014/main" id="{7B6578D7-81BC-828B-5A71-EA7665FE99D1}"/>
                </a:ext>
              </a:extLst>
            </p:cNvPr>
            <p:cNvSpPr/>
            <p:nvPr/>
          </p:nvSpPr>
          <p:spPr>
            <a:xfrm>
              <a:off x="8229600" y="921705"/>
              <a:ext cx="914400" cy="655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F32401D0-CA02-FA27-F73B-12AAE447747A}"/>
                </a:ext>
              </a:extLst>
            </p:cNvPr>
            <p:cNvGrpSpPr/>
            <p:nvPr/>
          </p:nvGrpSpPr>
          <p:grpSpPr>
            <a:xfrm>
              <a:off x="4644513" y="933943"/>
              <a:ext cx="4503005" cy="1212401"/>
              <a:chOff x="4565426" y="1161030"/>
              <a:chExt cx="4503005" cy="1212401"/>
            </a:xfrm>
          </p:grpSpPr>
          <p:pic>
            <p:nvPicPr>
              <p:cNvPr id="9" name="圖片 8">
                <a:extLst>
                  <a:ext uri="{FF2B5EF4-FFF2-40B4-BE49-F238E27FC236}">
                    <a16:creationId xmlns:a16="http://schemas.microsoft.com/office/drawing/2014/main" id="{A5F2854C-52B0-7BD9-6A0D-AB2BE4495547}"/>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19EF52ED-2D8B-9625-08D4-6069F89CC5A9}"/>
                  </a:ext>
                </a:extLst>
              </p:cNvPr>
              <p:cNvPicPr>
                <a:picLocks noChangeAspect="1"/>
              </p:cNvPicPr>
              <p:nvPr/>
            </p:nvPicPr>
            <p:blipFill>
              <a:blip r:embed="rId5"/>
              <a:stretch>
                <a:fillRect/>
              </a:stretch>
            </p:blipFill>
            <p:spPr>
              <a:xfrm>
                <a:off x="4565427" y="1851778"/>
                <a:ext cx="4503004" cy="521653"/>
              </a:xfrm>
              <a:prstGeom prst="rect">
                <a:avLst/>
              </a:prstGeom>
            </p:spPr>
          </p:pic>
        </p:grpSp>
      </p:grpSp>
    </p:spTree>
    <p:extLst>
      <p:ext uri="{BB962C8B-B14F-4D97-AF65-F5344CB8AC3E}">
        <p14:creationId xmlns:p14="http://schemas.microsoft.com/office/powerpoint/2010/main" val="3327896237"/>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369596</TotalTime>
  <Words>2905</Words>
  <Application>Microsoft Office PowerPoint</Application>
  <PresentationFormat>如螢幕大小 (4:3)</PresentationFormat>
  <Paragraphs>541</Paragraphs>
  <Slides>39</Slides>
  <Notes>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39</vt:i4>
      </vt:variant>
    </vt:vector>
  </HeadingPairs>
  <TitlesOfParts>
    <vt:vector size="45" baseType="lpstr">
      <vt:lpstr>新細明體</vt:lpstr>
      <vt:lpstr>Arial</vt:lpstr>
      <vt:lpstr>Calibri</vt:lpstr>
      <vt:lpstr>Cambria Math</vt:lpstr>
      <vt:lpstr>Lucida Console</vt:lpstr>
      <vt:lpstr>Centrillion</vt:lpstr>
      <vt:lpstr>Reference (2)</vt:lpstr>
      <vt:lpstr>Intensity Extraction and Data collecting Software –  Summit Grid Review, Improve &amp; Evaluate</vt:lpstr>
      <vt:lpstr>Gridding Development</vt:lpstr>
      <vt:lpstr>Gridding Development</vt:lpstr>
      <vt:lpstr>Gridding Development</vt:lpstr>
      <vt:lpstr>Gridding Development</vt:lpstr>
      <vt:lpstr>Gridding Development</vt:lpstr>
      <vt:lpstr>Performance for New Gridding Software</vt:lpstr>
      <vt:lpstr>Performance for New Gridding Software</vt:lpstr>
      <vt:lpstr>Performance for New Gridding Software</vt:lpstr>
      <vt:lpstr>Performance for New Gridding Software</vt:lpstr>
      <vt:lpstr>Sampling Distribution for Different Chip Scan Mode</vt:lpstr>
      <vt:lpstr>Sampling Distribution for Different Chip Scan Mode</vt:lpstr>
      <vt:lpstr>Sampling Distribution for Different Chip Scan Mode</vt:lpstr>
      <vt:lpstr>Sampling Distribution for Different Chip Scan Mode</vt:lpstr>
      <vt:lpstr>Statistical Conclusion from Experiments Results</vt:lpstr>
      <vt:lpstr>Statistical Conclusion from Experiments Results</vt:lpstr>
      <vt:lpstr>Signal Intensity Extraction Techniques Comparison</vt:lpstr>
      <vt:lpstr>Signal Intensity Extraction Techniques Comparison</vt:lpstr>
      <vt:lpstr>Signal Intensity Extraction Techniques Comparison</vt:lpstr>
      <vt:lpstr>Normal Gamma Background Correction &amp; Data Preprocess</vt:lpstr>
      <vt:lpstr>Model Background and Introduction</vt:lpstr>
      <vt:lpstr>Methods and Materials</vt:lpstr>
      <vt:lpstr>Methods and Materials</vt:lpstr>
      <vt:lpstr>Methods and Materials</vt:lpstr>
      <vt:lpstr>Methods and Materials</vt:lpstr>
      <vt:lpstr>Performance on the Real Data</vt:lpstr>
      <vt:lpstr>Performance on the Real Data</vt:lpstr>
      <vt:lpstr>Data Preprocess</vt:lpstr>
      <vt:lpstr>Data Preprocess</vt:lpstr>
      <vt:lpstr>Data Preprocess</vt:lpstr>
      <vt:lpstr>Chip QC and NPcall Analyzer</vt:lpstr>
      <vt:lpstr>Summit.NPCallAnalyzer</vt:lpstr>
      <vt:lpstr>Summit.NPCallAnalyzer</vt:lpstr>
      <vt:lpstr>Summit.NPCallAnalyzer</vt:lpstr>
      <vt:lpstr>Banff chip QC – Violin Plot </vt:lpstr>
      <vt:lpstr>Banff chip QC – Heatmap </vt:lpstr>
      <vt:lpstr>Banff chip QC – Marker Raw Data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Jeff Ho(何奇軒)</cp:lastModifiedBy>
  <cp:revision>2091</cp:revision>
  <dcterms:created xsi:type="dcterms:W3CDTF">2020-12-11T02:23:44Z</dcterms:created>
  <dcterms:modified xsi:type="dcterms:W3CDTF">2024-01-15T03:06:42Z</dcterms:modified>
</cp:coreProperties>
</file>